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1171" r:id="rId2"/>
    <p:sldId id="1172" r:id="rId3"/>
    <p:sldId id="1173" r:id="rId4"/>
    <p:sldId id="1176" r:id="rId5"/>
    <p:sldId id="1175" r:id="rId6"/>
    <p:sldId id="1174" r:id="rId7"/>
    <p:sldId id="1181" r:id="rId8"/>
    <p:sldId id="1177" r:id="rId9"/>
    <p:sldId id="1178" r:id="rId10"/>
  </p:sldIdLst>
  <p:sldSz cx="12192000" cy="6858000"/>
  <p:notesSz cx="6669088"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28F446-B457-2FA8-3C61-E846908D29C1}" name="Hari Arora" initials="HA" userId="0968e4c2e3424b0b" providerId="Windows Live"/>
  <p188:author id="{24BC36E1-E28B-7452-B525-3CAB5AAB0C36}" name="Raoul Van Loon" initials="RVL" userId="S::r.vanloon@swansea.ac.uk::0636332b-bc65-4990-8179-add732846a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D6D2D5"/>
    <a:srgbClr val="240B0F"/>
    <a:srgbClr val="FFFFFF"/>
    <a:srgbClr val="D3D3D3"/>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964722C3-7C3E-4191-9875-701DA6364C4A}" type="datetimeFigureOut">
              <a:rPr lang="en-GB" smtClean="0"/>
              <a:t>16/11/2024</a:t>
            </a:fld>
            <a:endParaRPr lang="en-GB"/>
          </a:p>
        </p:txBody>
      </p:sp>
      <p:sp>
        <p:nvSpPr>
          <p:cNvPr id="4" name="Footer Placeholder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1AEEAFEB-932D-4121-A6C9-3CD6A436ED78}" type="slidenum">
              <a:rPr lang="en-GB" smtClean="0"/>
              <a:t>‹#›</a:t>
            </a:fld>
            <a:endParaRPr lang="en-GB"/>
          </a:p>
        </p:txBody>
      </p:sp>
    </p:spTree>
    <p:extLst>
      <p:ext uri="{BB962C8B-B14F-4D97-AF65-F5344CB8AC3E}">
        <p14:creationId xmlns:p14="http://schemas.microsoft.com/office/powerpoint/2010/main" val="2816714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B2C6FD58-2524-48F0-A2AA-6C4AD2BC1FE6}" type="datetimeFigureOut">
              <a:rPr lang="en-GB" smtClean="0"/>
              <a:t>16/11/2024</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88C44C91-B33B-40C8-8E0A-694FB9741EB2}" type="slidenum">
              <a:rPr lang="en-GB" smtClean="0"/>
              <a:t>‹#›</a:t>
            </a:fld>
            <a:endParaRPr lang="en-GB"/>
          </a:p>
        </p:txBody>
      </p:sp>
    </p:spTree>
    <p:extLst>
      <p:ext uri="{BB962C8B-B14F-4D97-AF65-F5344CB8AC3E}">
        <p14:creationId xmlns:p14="http://schemas.microsoft.com/office/powerpoint/2010/main" val="1456061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44C91-B33B-40C8-8E0A-694FB9741EB2}" type="slidenum">
              <a:rPr lang="en-GB" smtClean="0"/>
              <a:t>1</a:t>
            </a:fld>
            <a:endParaRPr lang="en-GB"/>
          </a:p>
        </p:txBody>
      </p:sp>
    </p:spTree>
    <p:extLst>
      <p:ext uri="{BB962C8B-B14F-4D97-AF65-F5344CB8AC3E}">
        <p14:creationId xmlns:p14="http://schemas.microsoft.com/office/powerpoint/2010/main" val="61390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C44C91-B33B-40C8-8E0A-694FB9741EB2}" type="slidenum">
              <a:rPr lang="en-GB" smtClean="0"/>
              <a:t>3</a:t>
            </a:fld>
            <a:endParaRPr lang="en-GB"/>
          </a:p>
        </p:txBody>
      </p:sp>
    </p:spTree>
    <p:extLst>
      <p:ext uri="{BB962C8B-B14F-4D97-AF65-F5344CB8AC3E}">
        <p14:creationId xmlns:p14="http://schemas.microsoft.com/office/powerpoint/2010/main" val="3742855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AB51-DA4C-6B24-8927-DECFDC2B7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2BBB2-3C82-12C2-7A91-BA6790DDE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7846E-BB59-87F6-9823-C18ADBB1C5B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3FE3F3C-E532-704A-1D13-0CEC015A29D7}"/>
              </a:ext>
            </a:extLst>
          </p:cNvPr>
          <p:cNvSpPr>
            <a:spLocks noGrp="1"/>
          </p:cNvSpPr>
          <p:nvPr>
            <p:ph type="sldNum" sz="quarter" idx="5"/>
          </p:nvPr>
        </p:nvSpPr>
        <p:spPr/>
        <p:txBody>
          <a:bodyPr/>
          <a:lstStyle/>
          <a:p>
            <a:fld id="{88C44C91-B33B-40C8-8E0A-694FB9741EB2}" type="slidenum">
              <a:rPr lang="en-GB" smtClean="0"/>
              <a:t>4</a:t>
            </a:fld>
            <a:endParaRPr lang="en-GB"/>
          </a:p>
        </p:txBody>
      </p:sp>
    </p:spTree>
    <p:extLst>
      <p:ext uri="{BB962C8B-B14F-4D97-AF65-F5344CB8AC3E}">
        <p14:creationId xmlns:p14="http://schemas.microsoft.com/office/powerpoint/2010/main" val="3874050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M" dirty="0"/>
          </a:p>
        </p:txBody>
      </p:sp>
      <p:sp>
        <p:nvSpPr>
          <p:cNvPr id="4" name="Slide Number Placeholder 3"/>
          <p:cNvSpPr>
            <a:spLocks noGrp="1"/>
          </p:cNvSpPr>
          <p:nvPr>
            <p:ph type="sldNum" sz="quarter" idx="5"/>
          </p:nvPr>
        </p:nvSpPr>
        <p:spPr/>
        <p:txBody>
          <a:bodyPr/>
          <a:lstStyle/>
          <a:p>
            <a:fld id="{88C44C91-B33B-40C8-8E0A-694FB9741EB2}" type="slidenum">
              <a:rPr lang="en-GB" smtClean="0"/>
              <a:t>7</a:t>
            </a:fld>
            <a:endParaRPr lang="en-GB"/>
          </a:p>
        </p:txBody>
      </p:sp>
    </p:spTree>
    <p:extLst>
      <p:ext uri="{BB962C8B-B14F-4D97-AF65-F5344CB8AC3E}">
        <p14:creationId xmlns:p14="http://schemas.microsoft.com/office/powerpoint/2010/main" val="578323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ACD2-F054-4D88-932C-B86B76935F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8574240-62C5-4DC7-8BCF-8238F03E49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95860AC-B377-4292-A8F8-D765221CAC74}"/>
              </a:ext>
            </a:extLst>
          </p:cNvPr>
          <p:cNvSpPr>
            <a:spLocks noGrp="1"/>
          </p:cNvSpPr>
          <p:nvPr>
            <p:ph type="dt" sz="half" idx="10"/>
          </p:nvPr>
        </p:nvSpPr>
        <p:spPr/>
        <p:txBody>
          <a:bodyPr/>
          <a:lstStyle/>
          <a:p>
            <a:fld id="{93B7680E-7CB9-44E6-B434-1170F1337F97}" type="datetimeFigureOut">
              <a:rPr lang="en-GB" smtClean="0"/>
              <a:t>16/11/2024</a:t>
            </a:fld>
            <a:endParaRPr lang="en-GB"/>
          </a:p>
        </p:txBody>
      </p:sp>
      <p:sp>
        <p:nvSpPr>
          <p:cNvPr id="5" name="Footer Placeholder 4">
            <a:extLst>
              <a:ext uri="{FF2B5EF4-FFF2-40B4-BE49-F238E27FC236}">
                <a16:creationId xmlns:a16="http://schemas.microsoft.com/office/drawing/2014/main" id="{A9E9CFD5-E39B-486A-A10C-B04CE5DCDE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FB48D-EEBF-49F7-94B4-FA295578713D}"/>
              </a:ext>
            </a:extLst>
          </p:cNvPr>
          <p:cNvSpPr>
            <a:spLocks noGrp="1"/>
          </p:cNvSpPr>
          <p:nvPr>
            <p:ph type="sldNum" sz="quarter" idx="12"/>
          </p:nvPr>
        </p:nvSpPr>
        <p:spPr/>
        <p:txBody>
          <a:bodyPr/>
          <a:lstStyle/>
          <a:p>
            <a:fld id="{E1DCE8FA-4CC4-43B1-BFD7-8AD41376863B}" type="slidenum">
              <a:rPr lang="en-GB" smtClean="0"/>
              <a:t>‹#›</a:t>
            </a:fld>
            <a:endParaRPr lang="en-GB"/>
          </a:p>
        </p:txBody>
      </p:sp>
    </p:spTree>
    <p:extLst>
      <p:ext uri="{BB962C8B-B14F-4D97-AF65-F5344CB8AC3E}">
        <p14:creationId xmlns:p14="http://schemas.microsoft.com/office/powerpoint/2010/main" val="248086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A881-06BC-4F03-A390-72BE4A09107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55BF2A-1875-425A-8B1D-33F14F114D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BB4615-F681-4FF8-9D98-C925AFA835A3}"/>
              </a:ext>
            </a:extLst>
          </p:cNvPr>
          <p:cNvSpPr>
            <a:spLocks noGrp="1"/>
          </p:cNvSpPr>
          <p:nvPr>
            <p:ph type="dt" sz="half" idx="10"/>
          </p:nvPr>
        </p:nvSpPr>
        <p:spPr/>
        <p:txBody>
          <a:bodyPr/>
          <a:lstStyle/>
          <a:p>
            <a:fld id="{93B7680E-7CB9-44E6-B434-1170F1337F97}" type="datetimeFigureOut">
              <a:rPr lang="en-GB" smtClean="0"/>
              <a:t>16/11/2024</a:t>
            </a:fld>
            <a:endParaRPr lang="en-GB"/>
          </a:p>
        </p:txBody>
      </p:sp>
      <p:sp>
        <p:nvSpPr>
          <p:cNvPr id="5" name="Footer Placeholder 4">
            <a:extLst>
              <a:ext uri="{FF2B5EF4-FFF2-40B4-BE49-F238E27FC236}">
                <a16:creationId xmlns:a16="http://schemas.microsoft.com/office/drawing/2014/main" id="{D50DE122-E5F6-4612-A275-DFCF5530EC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E599B1-2C07-4078-8B57-A34ABDB26473}"/>
              </a:ext>
            </a:extLst>
          </p:cNvPr>
          <p:cNvSpPr>
            <a:spLocks noGrp="1"/>
          </p:cNvSpPr>
          <p:nvPr>
            <p:ph type="sldNum" sz="quarter" idx="12"/>
          </p:nvPr>
        </p:nvSpPr>
        <p:spPr/>
        <p:txBody>
          <a:bodyPr/>
          <a:lstStyle/>
          <a:p>
            <a:fld id="{E1DCE8FA-4CC4-43B1-BFD7-8AD41376863B}" type="slidenum">
              <a:rPr lang="en-GB" smtClean="0"/>
              <a:t>‹#›</a:t>
            </a:fld>
            <a:endParaRPr lang="en-GB"/>
          </a:p>
        </p:txBody>
      </p:sp>
    </p:spTree>
    <p:extLst>
      <p:ext uri="{BB962C8B-B14F-4D97-AF65-F5344CB8AC3E}">
        <p14:creationId xmlns:p14="http://schemas.microsoft.com/office/powerpoint/2010/main" val="3044109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9A3BA6-48C7-41E7-ABC6-6A59BF3586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D43B4A-1D81-464A-83DE-615FBFB4C1D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C9FD6D-28E1-4F0D-9C4A-7E726350E575}"/>
              </a:ext>
            </a:extLst>
          </p:cNvPr>
          <p:cNvSpPr>
            <a:spLocks noGrp="1"/>
          </p:cNvSpPr>
          <p:nvPr>
            <p:ph type="dt" sz="half" idx="10"/>
          </p:nvPr>
        </p:nvSpPr>
        <p:spPr/>
        <p:txBody>
          <a:bodyPr/>
          <a:lstStyle/>
          <a:p>
            <a:fld id="{93B7680E-7CB9-44E6-B434-1170F1337F97}" type="datetimeFigureOut">
              <a:rPr lang="en-GB" smtClean="0"/>
              <a:t>16/11/2024</a:t>
            </a:fld>
            <a:endParaRPr lang="en-GB"/>
          </a:p>
        </p:txBody>
      </p:sp>
      <p:sp>
        <p:nvSpPr>
          <p:cNvPr id="5" name="Footer Placeholder 4">
            <a:extLst>
              <a:ext uri="{FF2B5EF4-FFF2-40B4-BE49-F238E27FC236}">
                <a16:creationId xmlns:a16="http://schemas.microsoft.com/office/drawing/2014/main" id="{C8BF0247-2667-457C-AADD-2D48727A0F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4DD39C-604D-415C-92F5-42FAF11FA24E}"/>
              </a:ext>
            </a:extLst>
          </p:cNvPr>
          <p:cNvSpPr>
            <a:spLocks noGrp="1"/>
          </p:cNvSpPr>
          <p:nvPr>
            <p:ph type="sldNum" sz="quarter" idx="12"/>
          </p:nvPr>
        </p:nvSpPr>
        <p:spPr/>
        <p:txBody>
          <a:bodyPr/>
          <a:lstStyle/>
          <a:p>
            <a:fld id="{E1DCE8FA-4CC4-43B1-BFD7-8AD41376863B}" type="slidenum">
              <a:rPr lang="en-GB" smtClean="0"/>
              <a:t>‹#›</a:t>
            </a:fld>
            <a:endParaRPr lang="en-GB"/>
          </a:p>
        </p:txBody>
      </p:sp>
    </p:spTree>
    <p:extLst>
      <p:ext uri="{BB962C8B-B14F-4D97-AF65-F5344CB8AC3E}">
        <p14:creationId xmlns:p14="http://schemas.microsoft.com/office/powerpoint/2010/main" val="206076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7F06-56B2-439B-B50C-CCB0DFC2CA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FDDDF8-B0BF-4990-AD25-1698AAD0A4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C2C9FE-1862-4850-BFFB-879050957E49}"/>
              </a:ext>
            </a:extLst>
          </p:cNvPr>
          <p:cNvSpPr>
            <a:spLocks noGrp="1"/>
          </p:cNvSpPr>
          <p:nvPr>
            <p:ph type="dt" sz="half" idx="10"/>
          </p:nvPr>
        </p:nvSpPr>
        <p:spPr/>
        <p:txBody>
          <a:bodyPr/>
          <a:lstStyle/>
          <a:p>
            <a:fld id="{93B7680E-7CB9-44E6-B434-1170F1337F97}" type="datetimeFigureOut">
              <a:rPr lang="en-GB" smtClean="0"/>
              <a:t>16/11/2024</a:t>
            </a:fld>
            <a:endParaRPr lang="en-GB"/>
          </a:p>
        </p:txBody>
      </p:sp>
      <p:sp>
        <p:nvSpPr>
          <p:cNvPr id="5" name="Footer Placeholder 4">
            <a:extLst>
              <a:ext uri="{FF2B5EF4-FFF2-40B4-BE49-F238E27FC236}">
                <a16:creationId xmlns:a16="http://schemas.microsoft.com/office/drawing/2014/main" id="{87A1E2C0-F131-4ACE-BE53-F8B56035F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97C408-D533-4702-95CE-6F44864A7781}"/>
              </a:ext>
            </a:extLst>
          </p:cNvPr>
          <p:cNvSpPr>
            <a:spLocks noGrp="1"/>
          </p:cNvSpPr>
          <p:nvPr>
            <p:ph type="sldNum" sz="quarter" idx="12"/>
          </p:nvPr>
        </p:nvSpPr>
        <p:spPr/>
        <p:txBody>
          <a:bodyPr/>
          <a:lstStyle/>
          <a:p>
            <a:fld id="{E1DCE8FA-4CC4-43B1-BFD7-8AD41376863B}" type="slidenum">
              <a:rPr lang="en-GB" smtClean="0"/>
              <a:t>‹#›</a:t>
            </a:fld>
            <a:endParaRPr lang="en-GB"/>
          </a:p>
        </p:txBody>
      </p:sp>
    </p:spTree>
    <p:extLst>
      <p:ext uri="{BB962C8B-B14F-4D97-AF65-F5344CB8AC3E}">
        <p14:creationId xmlns:p14="http://schemas.microsoft.com/office/powerpoint/2010/main" val="304752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CE60A-2D0E-4E60-B33E-D3DF9AF199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CAF10E-6D9A-4889-9564-54C66CA7ED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EB6CA4-4BDF-4011-9C99-97CD3A93C17C}"/>
              </a:ext>
            </a:extLst>
          </p:cNvPr>
          <p:cNvSpPr>
            <a:spLocks noGrp="1"/>
          </p:cNvSpPr>
          <p:nvPr>
            <p:ph type="dt" sz="half" idx="10"/>
          </p:nvPr>
        </p:nvSpPr>
        <p:spPr/>
        <p:txBody>
          <a:bodyPr/>
          <a:lstStyle/>
          <a:p>
            <a:fld id="{93B7680E-7CB9-44E6-B434-1170F1337F97}" type="datetimeFigureOut">
              <a:rPr lang="en-GB" smtClean="0"/>
              <a:t>16/11/2024</a:t>
            </a:fld>
            <a:endParaRPr lang="en-GB"/>
          </a:p>
        </p:txBody>
      </p:sp>
      <p:sp>
        <p:nvSpPr>
          <p:cNvPr id="5" name="Footer Placeholder 4">
            <a:extLst>
              <a:ext uri="{FF2B5EF4-FFF2-40B4-BE49-F238E27FC236}">
                <a16:creationId xmlns:a16="http://schemas.microsoft.com/office/drawing/2014/main" id="{BC89AB7B-C92A-4F5D-B322-750A0805AA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A590EB-FF60-417B-B0FE-7BDA541FAEA3}"/>
              </a:ext>
            </a:extLst>
          </p:cNvPr>
          <p:cNvSpPr>
            <a:spLocks noGrp="1"/>
          </p:cNvSpPr>
          <p:nvPr>
            <p:ph type="sldNum" sz="quarter" idx="12"/>
          </p:nvPr>
        </p:nvSpPr>
        <p:spPr/>
        <p:txBody>
          <a:bodyPr/>
          <a:lstStyle/>
          <a:p>
            <a:fld id="{E1DCE8FA-4CC4-43B1-BFD7-8AD41376863B}" type="slidenum">
              <a:rPr lang="en-GB" smtClean="0"/>
              <a:t>‹#›</a:t>
            </a:fld>
            <a:endParaRPr lang="en-GB"/>
          </a:p>
        </p:txBody>
      </p:sp>
    </p:spTree>
    <p:extLst>
      <p:ext uri="{BB962C8B-B14F-4D97-AF65-F5344CB8AC3E}">
        <p14:creationId xmlns:p14="http://schemas.microsoft.com/office/powerpoint/2010/main" val="294723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6FBD-A453-4F90-8672-2A45E6EBE7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2B943B-6586-4B46-B44E-2CD97FE472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15E4B7-0372-4333-870D-49F8114955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4598D1-8E94-42F0-98D4-41234C3749B3}"/>
              </a:ext>
            </a:extLst>
          </p:cNvPr>
          <p:cNvSpPr>
            <a:spLocks noGrp="1"/>
          </p:cNvSpPr>
          <p:nvPr>
            <p:ph type="dt" sz="half" idx="10"/>
          </p:nvPr>
        </p:nvSpPr>
        <p:spPr/>
        <p:txBody>
          <a:bodyPr/>
          <a:lstStyle/>
          <a:p>
            <a:fld id="{93B7680E-7CB9-44E6-B434-1170F1337F97}" type="datetimeFigureOut">
              <a:rPr lang="en-GB" smtClean="0"/>
              <a:t>16/11/2024</a:t>
            </a:fld>
            <a:endParaRPr lang="en-GB"/>
          </a:p>
        </p:txBody>
      </p:sp>
      <p:sp>
        <p:nvSpPr>
          <p:cNvPr id="6" name="Footer Placeholder 5">
            <a:extLst>
              <a:ext uri="{FF2B5EF4-FFF2-40B4-BE49-F238E27FC236}">
                <a16:creationId xmlns:a16="http://schemas.microsoft.com/office/drawing/2014/main" id="{93226BF9-777F-42EA-B246-312AF2D5AC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67DDC4-BD04-4D29-8D43-E71797443ECF}"/>
              </a:ext>
            </a:extLst>
          </p:cNvPr>
          <p:cNvSpPr>
            <a:spLocks noGrp="1"/>
          </p:cNvSpPr>
          <p:nvPr>
            <p:ph type="sldNum" sz="quarter" idx="12"/>
          </p:nvPr>
        </p:nvSpPr>
        <p:spPr/>
        <p:txBody>
          <a:bodyPr/>
          <a:lstStyle/>
          <a:p>
            <a:fld id="{E1DCE8FA-4CC4-43B1-BFD7-8AD41376863B}" type="slidenum">
              <a:rPr lang="en-GB" smtClean="0"/>
              <a:t>‹#›</a:t>
            </a:fld>
            <a:endParaRPr lang="en-GB"/>
          </a:p>
        </p:txBody>
      </p:sp>
    </p:spTree>
    <p:extLst>
      <p:ext uri="{BB962C8B-B14F-4D97-AF65-F5344CB8AC3E}">
        <p14:creationId xmlns:p14="http://schemas.microsoft.com/office/powerpoint/2010/main" val="1407677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1717B-60F5-46A6-B68C-AD4C9FC2646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56E505-B8D2-46A5-B098-4D033B0BC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1B2DC9-34A0-445D-9975-71F77451245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2D5EE3-B513-4038-838C-6D5E240537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704A4A-4CFF-45E0-B428-9EEB3BC999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4A8C88C-806E-46CC-9405-32B14BC9E3B6}"/>
              </a:ext>
            </a:extLst>
          </p:cNvPr>
          <p:cNvSpPr>
            <a:spLocks noGrp="1"/>
          </p:cNvSpPr>
          <p:nvPr>
            <p:ph type="dt" sz="half" idx="10"/>
          </p:nvPr>
        </p:nvSpPr>
        <p:spPr/>
        <p:txBody>
          <a:bodyPr/>
          <a:lstStyle/>
          <a:p>
            <a:fld id="{93B7680E-7CB9-44E6-B434-1170F1337F97}" type="datetimeFigureOut">
              <a:rPr lang="en-GB" smtClean="0"/>
              <a:t>16/11/2024</a:t>
            </a:fld>
            <a:endParaRPr lang="en-GB"/>
          </a:p>
        </p:txBody>
      </p:sp>
      <p:sp>
        <p:nvSpPr>
          <p:cNvPr id="8" name="Footer Placeholder 7">
            <a:extLst>
              <a:ext uri="{FF2B5EF4-FFF2-40B4-BE49-F238E27FC236}">
                <a16:creationId xmlns:a16="http://schemas.microsoft.com/office/drawing/2014/main" id="{EA9D356C-B97E-45B7-B147-8B25697926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8CA0BB6-9038-4054-BDB3-4507FB208501}"/>
              </a:ext>
            </a:extLst>
          </p:cNvPr>
          <p:cNvSpPr>
            <a:spLocks noGrp="1"/>
          </p:cNvSpPr>
          <p:nvPr>
            <p:ph type="sldNum" sz="quarter" idx="12"/>
          </p:nvPr>
        </p:nvSpPr>
        <p:spPr/>
        <p:txBody>
          <a:bodyPr/>
          <a:lstStyle/>
          <a:p>
            <a:fld id="{E1DCE8FA-4CC4-43B1-BFD7-8AD41376863B}" type="slidenum">
              <a:rPr lang="en-GB" smtClean="0"/>
              <a:t>‹#›</a:t>
            </a:fld>
            <a:endParaRPr lang="en-GB"/>
          </a:p>
        </p:txBody>
      </p:sp>
    </p:spTree>
    <p:extLst>
      <p:ext uri="{BB962C8B-B14F-4D97-AF65-F5344CB8AC3E}">
        <p14:creationId xmlns:p14="http://schemas.microsoft.com/office/powerpoint/2010/main" val="1775989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82B0-C03A-4B61-B11A-C9335FD284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7F6FD6F-4A10-42E2-9769-10059465E165}"/>
              </a:ext>
            </a:extLst>
          </p:cNvPr>
          <p:cNvSpPr>
            <a:spLocks noGrp="1"/>
          </p:cNvSpPr>
          <p:nvPr>
            <p:ph type="dt" sz="half" idx="10"/>
          </p:nvPr>
        </p:nvSpPr>
        <p:spPr/>
        <p:txBody>
          <a:bodyPr/>
          <a:lstStyle/>
          <a:p>
            <a:fld id="{93B7680E-7CB9-44E6-B434-1170F1337F97}" type="datetimeFigureOut">
              <a:rPr lang="en-GB" smtClean="0"/>
              <a:t>16/11/2024</a:t>
            </a:fld>
            <a:endParaRPr lang="en-GB"/>
          </a:p>
        </p:txBody>
      </p:sp>
      <p:sp>
        <p:nvSpPr>
          <p:cNvPr id="4" name="Footer Placeholder 3">
            <a:extLst>
              <a:ext uri="{FF2B5EF4-FFF2-40B4-BE49-F238E27FC236}">
                <a16:creationId xmlns:a16="http://schemas.microsoft.com/office/drawing/2014/main" id="{0D5E14C1-8EBA-4D96-BC6A-86C8B8F90D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87721-A20A-4D1F-B88E-3E49F13B3937}"/>
              </a:ext>
            </a:extLst>
          </p:cNvPr>
          <p:cNvSpPr>
            <a:spLocks noGrp="1"/>
          </p:cNvSpPr>
          <p:nvPr>
            <p:ph type="sldNum" sz="quarter" idx="12"/>
          </p:nvPr>
        </p:nvSpPr>
        <p:spPr/>
        <p:txBody>
          <a:bodyPr/>
          <a:lstStyle/>
          <a:p>
            <a:fld id="{E1DCE8FA-4CC4-43B1-BFD7-8AD41376863B}" type="slidenum">
              <a:rPr lang="en-GB" smtClean="0"/>
              <a:t>‹#›</a:t>
            </a:fld>
            <a:endParaRPr lang="en-GB"/>
          </a:p>
        </p:txBody>
      </p:sp>
    </p:spTree>
    <p:extLst>
      <p:ext uri="{BB962C8B-B14F-4D97-AF65-F5344CB8AC3E}">
        <p14:creationId xmlns:p14="http://schemas.microsoft.com/office/powerpoint/2010/main" val="2105642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D16964-3302-4295-99B7-11EAA77C74C3}"/>
              </a:ext>
            </a:extLst>
          </p:cNvPr>
          <p:cNvSpPr>
            <a:spLocks noGrp="1"/>
          </p:cNvSpPr>
          <p:nvPr>
            <p:ph type="dt" sz="half" idx="10"/>
          </p:nvPr>
        </p:nvSpPr>
        <p:spPr/>
        <p:txBody>
          <a:bodyPr/>
          <a:lstStyle/>
          <a:p>
            <a:fld id="{93B7680E-7CB9-44E6-B434-1170F1337F97}" type="datetimeFigureOut">
              <a:rPr lang="en-GB" smtClean="0"/>
              <a:t>16/11/2024</a:t>
            </a:fld>
            <a:endParaRPr lang="en-GB"/>
          </a:p>
        </p:txBody>
      </p:sp>
      <p:sp>
        <p:nvSpPr>
          <p:cNvPr id="3" name="Footer Placeholder 2">
            <a:extLst>
              <a:ext uri="{FF2B5EF4-FFF2-40B4-BE49-F238E27FC236}">
                <a16:creationId xmlns:a16="http://schemas.microsoft.com/office/drawing/2014/main" id="{48D1ADD5-45C0-44B4-ADFE-23EA477E2B1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C61509-F9F7-4F10-8995-D9AA93398E29}"/>
              </a:ext>
            </a:extLst>
          </p:cNvPr>
          <p:cNvSpPr>
            <a:spLocks noGrp="1"/>
          </p:cNvSpPr>
          <p:nvPr>
            <p:ph type="sldNum" sz="quarter" idx="12"/>
          </p:nvPr>
        </p:nvSpPr>
        <p:spPr/>
        <p:txBody>
          <a:bodyPr/>
          <a:lstStyle/>
          <a:p>
            <a:fld id="{E1DCE8FA-4CC4-43B1-BFD7-8AD41376863B}" type="slidenum">
              <a:rPr lang="en-GB" smtClean="0"/>
              <a:t>‹#›</a:t>
            </a:fld>
            <a:endParaRPr lang="en-GB"/>
          </a:p>
        </p:txBody>
      </p:sp>
    </p:spTree>
    <p:extLst>
      <p:ext uri="{BB962C8B-B14F-4D97-AF65-F5344CB8AC3E}">
        <p14:creationId xmlns:p14="http://schemas.microsoft.com/office/powerpoint/2010/main" val="338717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AD61-2887-47B8-A2AD-82655C099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C140B5-40F6-4789-8896-F180BB60A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A1E353-8B0F-43A9-9FD2-7B261168F2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6EE130-C5B7-4D64-B984-F85F87C7BF35}"/>
              </a:ext>
            </a:extLst>
          </p:cNvPr>
          <p:cNvSpPr>
            <a:spLocks noGrp="1"/>
          </p:cNvSpPr>
          <p:nvPr>
            <p:ph type="dt" sz="half" idx="10"/>
          </p:nvPr>
        </p:nvSpPr>
        <p:spPr/>
        <p:txBody>
          <a:bodyPr/>
          <a:lstStyle/>
          <a:p>
            <a:fld id="{93B7680E-7CB9-44E6-B434-1170F1337F97}" type="datetimeFigureOut">
              <a:rPr lang="en-GB" smtClean="0"/>
              <a:t>16/11/2024</a:t>
            </a:fld>
            <a:endParaRPr lang="en-GB"/>
          </a:p>
        </p:txBody>
      </p:sp>
      <p:sp>
        <p:nvSpPr>
          <p:cNvPr id="6" name="Footer Placeholder 5">
            <a:extLst>
              <a:ext uri="{FF2B5EF4-FFF2-40B4-BE49-F238E27FC236}">
                <a16:creationId xmlns:a16="http://schemas.microsoft.com/office/drawing/2014/main" id="{47D8CEE1-907D-4EA8-8DE4-8D77A8F530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692FC5-9B17-4AD6-B3D8-CAC25F6CE4CB}"/>
              </a:ext>
            </a:extLst>
          </p:cNvPr>
          <p:cNvSpPr>
            <a:spLocks noGrp="1"/>
          </p:cNvSpPr>
          <p:nvPr>
            <p:ph type="sldNum" sz="quarter" idx="12"/>
          </p:nvPr>
        </p:nvSpPr>
        <p:spPr/>
        <p:txBody>
          <a:bodyPr/>
          <a:lstStyle/>
          <a:p>
            <a:fld id="{E1DCE8FA-4CC4-43B1-BFD7-8AD41376863B}" type="slidenum">
              <a:rPr lang="en-GB" smtClean="0"/>
              <a:t>‹#›</a:t>
            </a:fld>
            <a:endParaRPr lang="en-GB"/>
          </a:p>
        </p:txBody>
      </p:sp>
    </p:spTree>
    <p:extLst>
      <p:ext uri="{BB962C8B-B14F-4D97-AF65-F5344CB8AC3E}">
        <p14:creationId xmlns:p14="http://schemas.microsoft.com/office/powerpoint/2010/main" val="230009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5ADD-2D58-493A-AA7C-3862C80B1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3C2D66-CDA6-4042-8F47-80BC1F50AD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C324EB6-0347-4DB2-AFB7-3BD65D0258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805B4F-9891-495F-A0F5-24BEFC2D0B32}"/>
              </a:ext>
            </a:extLst>
          </p:cNvPr>
          <p:cNvSpPr>
            <a:spLocks noGrp="1"/>
          </p:cNvSpPr>
          <p:nvPr>
            <p:ph type="dt" sz="half" idx="10"/>
          </p:nvPr>
        </p:nvSpPr>
        <p:spPr/>
        <p:txBody>
          <a:bodyPr/>
          <a:lstStyle/>
          <a:p>
            <a:fld id="{93B7680E-7CB9-44E6-B434-1170F1337F97}" type="datetimeFigureOut">
              <a:rPr lang="en-GB" smtClean="0"/>
              <a:t>16/11/2024</a:t>
            </a:fld>
            <a:endParaRPr lang="en-GB"/>
          </a:p>
        </p:txBody>
      </p:sp>
      <p:sp>
        <p:nvSpPr>
          <p:cNvPr id="6" name="Footer Placeholder 5">
            <a:extLst>
              <a:ext uri="{FF2B5EF4-FFF2-40B4-BE49-F238E27FC236}">
                <a16:creationId xmlns:a16="http://schemas.microsoft.com/office/drawing/2014/main" id="{96972705-5038-450F-92AB-40D16571B5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13B727-AE31-49C9-A671-342351B1DBA3}"/>
              </a:ext>
            </a:extLst>
          </p:cNvPr>
          <p:cNvSpPr>
            <a:spLocks noGrp="1"/>
          </p:cNvSpPr>
          <p:nvPr>
            <p:ph type="sldNum" sz="quarter" idx="12"/>
          </p:nvPr>
        </p:nvSpPr>
        <p:spPr/>
        <p:txBody>
          <a:bodyPr/>
          <a:lstStyle/>
          <a:p>
            <a:fld id="{E1DCE8FA-4CC4-43B1-BFD7-8AD41376863B}" type="slidenum">
              <a:rPr lang="en-GB" smtClean="0"/>
              <a:t>‹#›</a:t>
            </a:fld>
            <a:endParaRPr lang="en-GB"/>
          </a:p>
        </p:txBody>
      </p:sp>
    </p:spTree>
    <p:extLst>
      <p:ext uri="{BB962C8B-B14F-4D97-AF65-F5344CB8AC3E}">
        <p14:creationId xmlns:p14="http://schemas.microsoft.com/office/powerpoint/2010/main" val="336348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AD922-729B-4BC1-92BB-521D5CE577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F605CE-DA01-4488-80BF-F445FFA5F0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A0BECF-FB2B-4F5A-9116-C16EAB02E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7680E-7CB9-44E6-B434-1170F1337F97}" type="datetimeFigureOut">
              <a:rPr lang="en-GB" smtClean="0"/>
              <a:t>16/11/2024</a:t>
            </a:fld>
            <a:endParaRPr lang="en-GB"/>
          </a:p>
        </p:txBody>
      </p:sp>
      <p:sp>
        <p:nvSpPr>
          <p:cNvPr id="5" name="Footer Placeholder 4">
            <a:extLst>
              <a:ext uri="{FF2B5EF4-FFF2-40B4-BE49-F238E27FC236}">
                <a16:creationId xmlns:a16="http://schemas.microsoft.com/office/drawing/2014/main" id="{D63838FA-7848-45F9-8107-794951F5A9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AC6230E-B47D-4AF1-AAEC-2D1C72F331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CE8FA-4CC4-43B1-BFD7-8AD41376863B}" type="slidenum">
              <a:rPr lang="en-GB" smtClean="0"/>
              <a:t>‹#›</a:t>
            </a:fld>
            <a:endParaRPr lang="en-GB"/>
          </a:p>
        </p:txBody>
      </p:sp>
    </p:spTree>
    <p:extLst>
      <p:ext uri="{BB962C8B-B14F-4D97-AF65-F5344CB8AC3E}">
        <p14:creationId xmlns:p14="http://schemas.microsoft.com/office/powerpoint/2010/main" val="1729909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3" Type="http://schemas.openxmlformats.org/officeDocument/2006/relationships/image" Target="../media/image7.png"/><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19.jpeg"/><Relationship Id="rId15" Type="http://schemas.openxmlformats.org/officeDocument/2006/relationships/image" Target="../media/image29.jpg"/><Relationship Id="rId10" Type="http://schemas.openxmlformats.org/officeDocument/2006/relationships/image" Target="../media/image24.jpg"/><Relationship Id="rId4" Type="http://schemas.openxmlformats.org/officeDocument/2006/relationships/image" Target="../media/image2.png"/><Relationship Id="rId9" Type="http://schemas.openxmlformats.org/officeDocument/2006/relationships/image" Target="../media/image23.jpg"/><Relationship Id="rId14" Type="http://schemas.openxmlformats.org/officeDocument/2006/relationships/image" Target="../media/image28.jp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png"/><Relationship Id="rId7" Type="http://schemas.openxmlformats.org/officeDocument/2006/relationships/image" Target="../media/image33.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19.jpeg"/><Relationship Id="rId5" Type="http://schemas.openxmlformats.org/officeDocument/2006/relationships/image" Target="../media/image31.jp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logo&#10;&#10;Description automatically generated">
            <a:extLst>
              <a:ext uri="{FF2B5EF4-FFF2-40B4-BE49-F238E27FC236}">
                <a16:creationId xmlns:a16="http://schemas.microsoft.com/office/drawing/2014/main" id="{7AA98E17-12C5-BDED-402E-8A35AF024361}"/>
              </a:ext>
            </a:extLst>
          </p:cNvPr>
          <p:cNvPicPr>
            <a:picLocks noChangeAspect="1"/>
          </p:cNvPicPr>
          <p:nvPr/>
        </p:nvPicPr>
        <p:blipFill rotWithShape="1">
          <a:blip r:embed="rId3"/>
          <a:srcRect t="12504" b="11214"/>
          <a:stretch/>
        </p:blipFill>
        <p:spPr>
          <a:xfrm>
            <a:off x="307973" y="5856369"/>
            <a:ext cx="2709144" cy="768017"/>
          </a:xfrm>
          <a:prstGeom prst="rect">
            <a:avLst/>
          </a:prstGeom>
        </p:spPr>
      </p:pic>
      <p:sp>
        <p:nvSpPr>
          <p:cNvPr id="3" name="Subtitle 2">
            <a:extLst>
              <a:ext uri="{FF2B5EF4-FFF2-40B4-BE49-F238E27FC236}">
                <a16:creationId xmlns:a16="http://schemas.microsoft.com/office/drawing/2014/main" id="{57F4A1B4-1AE9-45EB-8B25-0592468EB64D}"/>
              </a:ext>
            </a:extLst>
          </p:cNvPr>
          <p:cNvSpPr>
            <a:spLocks noGrp="1"/>
          </p:cNvSpPr>
          <p:nvPr>
            <p:ph type="subTitle" idx="1"/>
          </p:nvPr>
        </p:nvSpPr>
        <p:spPr>
          <a:xfrm>
            <a:off x="0" y="4117113"/>
            <a:ext cx="12192004" cy="1739258"/>
          </a:xfrm>
          <a:gradFill>
            <a:gsLst>
              <a:gs pos="23000">
                <a:schemeClr val="bg1">
                  <a:alpha val="60000"/>
                </a:schemeClr>
              </a:gs>
              <a:gs pos="100000">
                <a:schemeClr val="bg1"/>
              </a:gs>
            </a:gsLst>
            <a:lin ang="5400000" scaled="1"/>
          </a:gradFill>
        </p:spPr>
        <p:txBody>
          <a:bodyPr>
            <a:noAutofit/>
          </a:bodyPr>
          <a:lstStyle/>
          <a:p>
            <a:pPr marL="360000" algn="l"/>
            <a:r>
              <a:rPr lang="en-GB" b="1" dirty="0">
                <a:solidFill>
                  <a:schemeClr val="accent1">
                    <a:lumMod val="75000"/>
                  </a:schemeClr>
                </a:solidFill>
                <a:latin typeface="Century Gothic" panose="020B0502020202020204" pitchFamily="34" charset="0"/>
              </a:rPr>
              <a:t>Dr Hari Arora</a:t>
            </a:r>
          </a:p>
          <a:p>
            <a:pPr marL="360000" algn="l"/>
            <a:r>
              <a:rPr lang="en-GB" b="1" dirty="0">
                <a:solidFill>
                  <a:schemeClr val="accent1">
                    <a:lumMod val="75000"/>
                  </a:schemeClr>
                </a:solidFill>
                <a:latin typeface="Century Gothic" panose="020B0502020202020204" pitchFamily="34" charset="0"/>
              </a:rPr>
              <a:t>Biomedical Engineering, Swansea University</a:t>
            </a:r>
          </a:p>
          <a:p>
            <a:pPr marL="360000" algn="l"/>
            <a:r>
              <a:rPr lang="en-GB" b="1" dirty="0">
                <a:solidFill>
                  <a:schemeClr val="accent1">
                    <a:lumMod val="75000"/>
                  </a:schemeClr>
                </a:solidFill>
                <a:latin typeface="Century Gothic" panose="020B0502020202020204" pitchFamily="34" charset="0"/>
              </a:rPr>
              <a:t>Chair of the British Society for Strain Measurement (BSSM)</a:t>
            </a:r>
          </a:p>
          <a:p>
            <a:pPr marL="360000" algn="l"/>
            <a:endParaRPr lang="en-GB" b="1" dirty="0">
              <a:solidFill>
                <a:schemeClr val="accent1">
                  <a:lumMod val="75000"/>
                </a:schemeClr>
              </a:solidFill>
              <a:latin typeface="Century Gothic" panose="020B0502020202020204" pitchFamily="34" charset="0"/>
            </a:endParaRPr>
          </a:p>
          <a:p>
            <a:pPr marL="360000" algn="l"/>
            <a:endParaRPr lang="en-GB" b="1" dirty="0">
              <a:solidFill>
                <a:schemeClr val="accent1">
                  <a:lumMod val="75000"/>
                </a:schemeClr>
              </a:solidFill>
              <a:latin typeface="Century Gothic" panose="020B0502020202020204" pitchFamily="34" charset="0"/>
            </a:endParaRPr>
          </a:p>
          <a:p>
            <a:pPr marL="360000" algn="l"/>
            <a:r>
              <a:rPr lang="en-GB" b="1" dirty="0">
                <a:solidFill>
                  <a:schemeClr val="accent1">
                    <a:lumMod val="75000"/>
                  </a:schemeClr>
                </a:solidFill>
                <a:latin typeface="Century Gothic" panose="020B0502020202020204" pitchFamily="34" charset="0"/>
              </a:rPr>
              <a:t>						</a:t>
            </a:r>
            <a:r>
              <a:rPr lang="en-US" b="1" dirty="0">
                <a:solidFill>
                  <a:schemeClr val="accent1">
                    <a:lumMod val="75000"/>
                  </a:schemeClr>
                </a:solidFill>
                <a:latin typeface="Century Gothic" panose="020B0502020202020204" pitchFamily="34" charset="0"/>
              </a:rPr>
              <a:t>BSSM 60th Anniversary Showcase</a:t>
            </a:r>
            <a:r>
              <a:rPr lang="en-GB" b="1" dirty="0">
                <a:solidFill>
                  <a:schemeClr val="accent1">
                    <a:lumMod val="75000"/>
                  </a:schemeClr>
                </a:solidFill>
                <a:latin typeface="Century Gothic" panose="020B0502020202020204" pitchFamily="34" charset="0"/>
              </a:rPr>
              <a:t> (2024)</a:t>
            </a:r>
          </a:p>
        </p:txBody>
      </p:sp>
      <p:sp>
        <p:nvSpPr>
          <p:cNvPr id="2" name="Title 1">
            <a:extLst>
              <a:ext uri="{FF2B5EF4-FFF2-40B4-BE49-F238E27FC236}">
                <a16:creationId xmlns:a16="http://schemas.microsoft.com/office/drawing/2014/main" id="{9F29190A-A19C-4EDC-BFC5-6B1301661A7F}"/>
              </a:ext>
            </a:extLst>
          </p:cNvPr>
          <p:cNvSpPr>
            <a:spLocks noGrp="1"/>
          </p:cNvSpPr>
          <p:nvPr>
            <p:ph type="ctrTitle"/>
          </p:nvPr>
        </p:nvSpPr>
        <p:spPr>
          <a:xfrm>
            <a:off x="-3" y="260889"/>
            <a:ext cx="7040762" cy="3270836"/>
          </a:xfrm>
        </p:spPr>
        <p:txBody>
          <a:bodyPr>
            <a:noAutofit/>
          </a:bodyPr>
          <a:lstStyle/>
          <a:p>
            <a:pPr marL="360000" algn="l"/>
            <a:r>
              <a:rPr lang="en-US" sz="4800" dirty="0">
                <a:solidFill>
                  <a:schemeClr val="accent1">
                    <a:lumMod val="75000"/>
                  </a:schemeClr>
                </a:solidFill>
                <a:latin typeface="Century Gothic" panose="020B0502020202020204" pitchFamily="34" charset="0"/>
              </a:rPr>
              <a:t>Welcome and Celebrating 60 Years of the BSSM</a:t>
            </a:r>
            <a:endParaRPr lang="en-GB" sz="4000" dirty="0">
              <a:solidFill>
                <a:schemeClr val="accent1">
                  <a:lumMod val="75000"/>
                </a:schemeClr>
              </a:solidFill>
              <a:latin typeface="Century Gothic" panose="020B0502020202020204" pitchFamily="34" charset="0"/>
            </a:endParaRPr>
          </a:p>
        </p:txBody>
      </p:sp>
      <p:pic>
        <p:nvPicPr>
          <p:cNvPr id="5" name="Picture 4">
            <a:extLst>
              <a:ext uri="{FF2B5EF4-FFF2-40B4-BE49-F238E27FC236}">
                <a16:creationId xmlns:a16="http://schemas.microsoft.com/office/drawing/2014/main" id="{073A3251-88E8-C4C8-C3B7-CB2862CB65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0889" y="1479595"/>
            <a:ext cx="3330909" cy="3507147"/>
          </a:xfrm>
          <a:prstGeom prst="rect">
            <a:avLst/>
          </a:prstGeom>
          <a:noFill/>
          <a:ln>
            <a:noFill/>
          </a:ln>
        </p:spPr>
      </p:pic>
    </p:spTree>
    <p:extLst>
      <p:ext uri="{BB962C8B-B14F-4D97-AF65-F5344CB8AC3E}">
        <p14:creationId xmlns:p14="http://schemas.microsoft.com/office/powerpoint/2010/main" val="2019111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0A418E-2FD6-A67C-634A-2507DAF87CC6}"/>
              </a:ext>
            </a:extLst>
          </p:cNvPr>
          <p:cNvPicPr>
            <a:picLocks noChangeAspect="1"/>
          </p:cNvPicPr>
          <p:nvPr/>
        </p:nvPicPr>
        <p:blipFill>
          <a:blip r:embed="rId2"/>
          <a:srcRect l="2604" r="4119"/>
          <a:stretch/>
        </p:blipFill>
        <p:spPr>
          <a:xfrm>
            <a:off x="294639" y="1568176"/>
            <a:ext cx="3321021" cy="2340000"/>
          </a:xfrm>
          <a:prstGeom prst="rect">
            <a:avLst/>
          </a:prstGeom>
        </p:spPr>
      </p:pic>
      <p:pic>
        <p:nvPicPr>
          <p:cNvPr id="7" name="Picture 6">
            <a:extLst>
              <a:ext uri="{FF2B5EF4-FFF2-40B4-BE49-F238E27FC236}">
                <a16:creationId xmlns:a16="http://schemas.microsoft.com/office/drawing/2014/main" id="{E268D186-7646-00A4-1ACE-339364A0FA7D}"/>
              </a:ext>
            </a:extLst>
          </p:cNvPr>
          <p:cNvPicPr>
            <a:picLocks noChangeAspect="1"/>
          </p:cNvPicPr>
          <p:nvPr/>
        </p:nvPicPr>
        <p:blipFill>
          <a:blip r:embed="rId3"/>
          <a:stretch>
            <a:fillRect/>
          </a:stretch>
        </p:blipFill>
        <p:spPr>
          <a:xfrm>
            <a:off x="3767513" y="1568176"/>
            <a:ext cx="3095760" cy="2340000"/>
          </a:xfrm>
          <a:prstGeom prst="rect">
            <a:avLst/>
          </a:prstGeom>
        </p:spPr>
      </p:pic>
      <p:pic>
        <p:nvPicPr>
          <p:cNvPr id="9" name="Picture 8">
            <a:extLst>
              <a:ext uri="{FF2B5EF4-FFF2-40B4-BE49-F238E27FC236}">
                <a16:creationId xmlns:a16="http://schemas.microsoft.com/office/drawing/2014/main" id="{634E2BB4-2B2B-04C6-F07C-8A711C9ABF61}"/>
              </a:ext>
            </a:extLst>
          </p:cNvPr>
          <p:cNvPicPr>
            <a:picLocks noChangeAspect="1"/>
          </p:cNvPicPr>
          <p:nvPr/>
        </p:nvPicPr>
        <p:blipFill>
          <a:blip r:embed="rId4"/>
          <a:stretch>
            <a:fillRect/>
          </a:stretch>
        </p:blipFill>
        <p:spPr>
          <a:xfrm>
            <a:off x="294639" y="4080225"/>
            <a:ext cx="3321021" cy="2340000"/>
          </a:xfrm>
          <a:prstGeom prst="rect">
            <a:avLst/>
          </a:prstGeom>
        </p:spPr>
      </p:pic>
      <p:pic>
        <p:nvPicPr>
          <p:cNvPr id="11" name="Picture 10">
            <a:extLst>
              <a:ext uri="{FF2B5EF4-FFF2-40B4-BE49-F238E27FC236}">
                <a16:creationId xmlns:a16="http://schemas.microsoft.com/office/drawing/2014/main" id="{DB6FFF73-223E-D38D-6CBC-F7DE17EA6FE8}"/>
              </a:ext>
            </a:extLst>
          </p:cNvPr>
          <p:cNvPicPr>
            <a:picLocks noChangeAspect="1"/>
          </p:cNvPicPr>
          <p:nvPr/>
        </p:nvPicPr>
        <p:blipFill>
          <a:blip r:embed="rId5"/>
          <a:srcRect r="3411"/>
          <a:stretch/>
        </p:blipFill>
        <p:spPr>
          <a:xfrm>
            <a:off x="3767513" y="4080225"/>
            <a:ext cx="3095760" cy="2340000"/>
          </a:xfrm>
          <a:prstGeom prst="rect">
            <a:avLst/>
          </a:prstGeom>
        </p:spPr>
      </p:pic>
      <p:sp>
        <p:nvSpPr>
          <p:cNvPr id="12" name="Title 1">
            <a:extLst>
              <a:ext uri="{FF2B5EF4-FFF2-40B4-BE49-F238E27FC236}">
                <a16:creationId xmlns:a16="http://schemas.microsoft.com/office/drawing/2014/main" id="{14AF87B0-323D-100B-E3B5-AAEAF636062F}"/>
              </a:ext>
            </a:extLst>
          </p:cNvPr>
          <p:cNvSpPr>
            <a:spLocks noGrp="1"/>
          </p:cNvSpPr>
          <p:nvPr>
            <p:ph type="title"/>
          </p:nvPr>
        </p:nvSpPr>
        <p:spPr>
          <a:xfrm>
            <a:off x="838200" y="5932"/>
            <a:ext cx="10515600" cy="1325563"/>
          </a:xfrm>
        </p:spPr>
        <p:txBody>
          <a:bodyPr/>
          <a:lstStyle/>
          <a:p>
            <a:pPr algn="ctr"/>
            <a:r>
              <a:rPr lang="en-GB" dirty="0">
                <a:solidFill>
                  <a:schemeClr val="accent1"/>
                </a:solidFill>
                <a:latin typeface="Century Gothic" panose="020B0502020202020204" pitchFamily="34" charset="0"/>
              </a:rPr>
              <a:t>What happened in 1964?</a:t>
            </a:r>
          </a:p>
        </p:txBody>
      </p:sp>
      <p:cxnSp>
        <p:nvCxnSpPr>
          <p:cNvPr id="13" name="Straight Connector 12">
            <a:extLst>
              <a:ext uri="{FF2B5EF4-FFF2-40B4-BE49-F238E27FC236}">
                <a16:creationId xmlns:a16="http://schemas.microsoft.com/office/drawing/2014/main" id="{006001F3-4985-ED99-2BEA-69FE232325FA}"/>
              </a:ext>
            </a:extLst>
          </p:cNvPr>
          <p:cNvCxnSpPr/>
          <p:nvPr/>
        </p:nvCxnSpPr>
        <p:spPr>
          <a:xfrm>
            <a:off x="1596000" y="1331495"/>
            <a:ext cx="9000000" cy="0"/>
          </a:xfrm>
          <a:prstGeom prst="line">
            <a:avLst/>
          </a:prstGeom>
          <a:ln w="25400">
            <a:gradFill>
              <a:gsLst>
                <a:gs pos="0">
                  <a:schemeClr val="bg1"/>
                </a:gs>
                <a:gs pos="50000">
                  <a:schemeClr val="accent1">
                    <a:lumMod val="78000"/>
                    <a:lumOff val="22000"/>
                  </a:schemeClr>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004A093-3BC2-08DC-391F-1FE8817CA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431" y="182880"/>
            <a:ext cx="1387923" cy="771068"/>
          </a:xfrm>
          <a:prstGeom prst="rect">
            <a:avLst/>
          </a:prstGeom>
        </p:spPr>
      </p:pic>
      <p:pic>
        <p:nvPicPr>
          <p:cNvPr id="15" name="Picture 14">
            <a:extLst>
              <a:ext uri="{FF2B5EF4-FFF2-40B4-BE49-F238E27FC236}">
                <a16:creationId xmlns:a16="http://schemas.microsoft.com/office/drawing/2014/main" id="{4B2D00B8-743E-79E4-123B-207DD8F8CF1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60683" y="182881"/>
            <a:ext cx="1090885" cy="1148604"/>
          </a:xfrm>
          <a:prstGeom prst="rect">
            <a:avLst/>
          </a:prstGeom>
          <a:noFill/>
          <a:ln>
            <a:noFill/>
          </a:ln>
        </p:spPr>
      </p:pic>
      <p:sp>
        <p:nvSpPr>
          <p:cNvPr id="20" name="TextBox 19">
            <a:extLst>
              <a:ext uri="{FF2B5EF4-FFF2-40B4-BE49-F238E27FC236}">
                <a16:creationId xmlns:a16="http://schemas.microsoft.com/office/drawing/2014/main" id="{9C74C9F8-EAD0-879F-9868-FF25FEB3513C}"/>
              </a:ext>
            </a:extLst>
          </p:cNvPr>
          <p:cNvSpPr txBox="1"/>
          <p:nvPr/>
        </p:nvSpPr>
        <p:spPr>
          <a:xfrm>
            <a:off x="6964325" y="1499878"/>
            <a:ext cx="5067887" cy="5078313"/>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entury Gothic" panose="020B0502020202020204" pitchFamily="34" charset="0"/>
              </a:rPr>
              <a:t>Lots of leaders in their respective fields were striving towards and achieving world-wide success</a:t>
            </a:r>
          </a:p>
          <a:p>
            <a:pPr marL="342900" indent="-342900">
              <a:buFont typeface="Arial" panose="020B0604020202020204" pitchFamily="34" charset="0"/>
              <a:buChar char="•"/>
            </a:pPr>
            <a:endParaRPr lang="en-US" dirty="0">
              <a:latin typeface="Century Gothic" panose="020B0502020202020204" pitchFamily="34" charset="0"/>
            </a:endParaRPr>
          </a:p>
          <a:p>
            <a:pPr marL="342900" indent="-342900">
              <a:buFont typeface="Arial" panose="020B0604020202020204" pitchFamily="34" charset="0"/>
              <a:buChar char="•"/>
            </a:pPr>
            <a:r>
              <a:rPr lang="en-US" dirty="0">
                <a:latin typeface="Century Gothic" panose="020B0502020202020204" pitchFamily="34" charset="0"/>
              </a:rPr>
              <a:t>Meanwhile...</a:t>
            </a:r>
          </a:p>
          <a:p>
            <a:pPr marL="342900" indent="-342900">
              <a:buFont typeface="Arial" panose="020B0604020202020204" pitchFamily="34" charset="0"/>
              <a:buChar char="•"/>
            </a:pPr>
            <a:endParaRPr lang="en-US" dirty="0">
              <a:latin typeface="Century Gothic" panose="020B0502020202020204" pitchFamily="34" charset="0"/>
            </a:endParaRPr>
          </a:p>
          <a:p>
            <a:pPr marL="342900" indent="-342900">
              <a:buFont typeface="Arial" panose="020B0604020202020204" pitchFamily="34" charset="0"/>
              <a:buChar char="•"/>
            </a:pPr>
            <a:r>
              <a:rPr lang="en-US" dirty="0">
                <a:latin typeface="Century Gothic" panose="020B0502020202020204" pitchFamily="34" charset="0"/>
              </a:rPr>
              <a:t>Strain Gauge Division of Saunders-Roe Ltd. had been holding regular conferences regarding strain measurement.</a:t>
            </a:r>
          </a:p>
          <a:p>
            <a:pPr marL="342900" indent="-342900">
              <a:buFont typeface="Arial" panose="020B0604020202020204" pitchFamily="34" charset="0"/>
              <a:buChar char="•"/>
            </a:pPr>
            <a:r>
              <a:rPr lang="en-US" dirty="0">
                <a:latin typeface="Century Gothic" panose="020B0502020202020204" pitchFamily="34" charset="0"/>
              </a:rPr>
              <a:t>In May 1964 an overwhelmingly positive vote for establishing a society for strain measurement was passed and an initial committee formed</a:t>
            </a:r>
          </a:p>
          <a:p>
            <a:pPr marL="342900" indent="-342900">
              <a:buFont typeface="Arial" panose="020B0604020202020204" pitchFamily="34" charset="0"/>
              <a:buChar char="•"/>
            </a:pPr>
            <a:r>
              <a:rPr lang="en-US" dirty="0">
                <a:latin typeface="Century Gothic" panose="020B0502020202020204" pitchFamily="34" charset="0"/>
              </a:rPr>
              <a:t>BSSM formally was established in September 1964</a:t>
            </a:r>
          </a:p>
          <a:p>
            <a:pPr marL="342900" indent="-342900">
              <a:buFont typeface="Arial" panose="020B0604020202020204" pitchFamily="34" charset="0"/>
              <a:buChar char="•"/>
            </a:pPr>
            <a:r>
              <a:rPr lang="en-US" dirty="0">
                <a:latin typeface="Century Gothic" panose="020B0502020202020204" pitchFamily="34" charset="0"/>
              </a:rPr>
              <a:t>Geoff Chalmers, President of BSSM</a:t>
            </a:r>
          </a:p>
          <a:p>
            <a:pPr marL="342900" indent="-342900">
              <a:buFont typeface="Arial" panose="020B0604020202020204" pitchFamily="34" charset="0"/>
              <a:buChar char="•"/>
            </a:pPr>
            <a:endParaRPr lang="en-US" dirty="0">
              <a:latin typeface="Century Gothic" panose="020B0502020202020204" pitchFamily="34" charset="0"/>
            </a:endParaRPr>
          </a:p>
        </p:txBody>
      </p:sp>
      <p:sp>
        <p:nvSpPr>
          <p:cNvPr id="21" name="Text Placeholder 5">
            <a:extLst>
              <a:ext uri="{FF2B5EF4-FFF2-40B4-BE49-F238E27FC236}">
                <a16:creationId xmlns:a16="http://schemas.microsoft.com/office/drawing/2014/main" id="{D5998CD9-0EAF-D3F2-EF5F-B1765F89CC44}"/>
              </a:ext>
            </a:extLst>
          </p:cNvPr>
          <p:cNvSpPr txBox="1">
            <a:spLocks/>
          </p:cNvSpPr>
          <p:nvPr/>
        </p:nvSpPr>
        <p:spPr>
          <a:xfrm>
            <a:off x="549506" y="6441897"/>
            <a:ext cx="5941787" cy="30126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kern="0" dirty="0">
                <a:latin typeface="Century Gothic" panose="020B0502020202020204" pitchFamily="34" charset="0"/>
              </a:rPr>
              <a:t>AP Photo</a:t>
            </a:r>
          </a:p>
        </p:txBody>
      </p:sp>
    </p:spTree>
    <p:extLst>
      <p:ext uri="{BB962C8B-B14F-4D97-AF65-F5344CB8AC3E}">
        <p14:creationId xmlns:p14="http://schemas.microsoft.com/office/powerpoint/2010/main" val="22859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animEffect transition="in" filter="fade">
                                      <p:cBhvr>
                                        <p:cTn id="7" dur="500"/>
                                        <p:tgtEl>
                                          <p:spTgt spid="2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4" end="4"/>
                                            </p:txEl>
                                          </p:spTgt>
                                        </p:tgtEl>
                                        <p:attrNameLst>
                                          <p:attrName>style.visibility</p:attrName>
                                        </p:attrNameLst>
                                      </p:cBhvr>
                                      <p:to>
                                        <p:strVal val="visible"/>
                                      </p:to>
                                    </p:set>
                                    <p:animEffect transition="in" filter="fade">
                                      <p:cBhvr>
                                        <p:cTn id="10" dur="500"/>
                                        <p:tgtEl>
                                          <p:spTgt spid="2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xEl>
                                              <p:pRg st="5" end="5"/>
                                            </p:txEl>
                                          </p:spTgt>
                                        </p:tgtEl>
                                        <p:attrNameLst>
                                          <p:attrName>style.visibility</p:attrName>
                                        </p:attrNameLst>
                                      </p:cBhvr>
                                      <p:to>
                                        <p:strVal val="visible"/>
                                      </p:to>
                                    </p:set>
                                    <p:animEffect transition="in" filter="fade">
                                      <p:cBhvr>
                                        <p:cTn id="13" dur="500"/>
                                        <p:tgtEl>
                                          <p:spTgt spid="20">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xEl>
                                              <p:pRg st="6" end="6"/>
                                            </p:txEl>
                                          </p:spTgt>
                                        </p:tgtEl>
                                        <p:attrNameLst>
                                          <p:attrName>style.visibility</p:attrName>
                                        </p:attrNameLst>
                                      </p:cBhvr>
                                      <p:to>
                                        <p:strVal val="visible"/>
                                      </p:to>
                                    </p:set>
                                    <p:animEffect transition="in" filter="fade">
                                      <p:cBhvr>
                                        <p:cTn id="18" dur="500"/>
                                        <p:tgtEl>
                                          <p:spTgt spid="20">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xEl>
                                              <p:pRg st="7" end="7"/>
                                            </p:txEl>
                                          </p:spTgt>
                                        </p:tgtEl>
                                        <p:attrNameLst>
                                          <p:attrName>style.visibility</p:attrName>
                                        </p:attrNameLst>
                                      </p:cBhvr>
                                      <p:to>
                                        <p:strVal val="visible"/>
                                      </p:to>
                                    </p:set>
                                    <p:animEffect transition="in" filter="fade">
                                      <p:cBhvr>
                                        <p:cTn id="21" dur="500"/>
                                        <p:tgtEl>
                                          <p:spTgt spid="2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E98CD-E764-BD61-D682-3967F510BBA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B3AEA32D-01F1-C8A1-89FA-8CA1DFC252B7}"/>
              </a:ext>
            </a:extLst>
          </p:cNvPr>
          <p:cNvSpPr>
            <a:spLocks noGrp="1"/>
          </p:cNvSpPr>
          <p:nvPr>
            <p:ph type="title"/>
          </p:nvPr>
        </p:nvSpPr>
        <p:spPr>
          <a:xfrm>
            <a:off x="838200" y="5932"/>
            <a:ext cx="10515600" cy="1325563"/>
          </a:xfrm>
        </p:spPr>
        <p:txBody>
          <a:bodyPr/>
          <a:lstStyle/>
          <a:p>
            <a:pPr algn="ctr"/>
            <a:r>
              <a:rPr lang="en-GB" dirty="0">
                <a:solidFill>
                  <a:schemeClr val="accent1"/>
                </a:solidFill>
                <a:latin typeface="Century Gothic" panose="020B0502020202020204" pitchFamily="34" charset="0"/>
              </a:rPr>
              <a:t>BSSM’s Journal - Strain</a:t>
            </a:r>
          </a:p>
        </p:txBody>
      </p:sp>
      <p:cxnSp>
        <p:nvCxnSpPr>
          <p:cNvPr id="13" name="Straight Connector 12">
            <a:extLst>
              <a:ext uri="{FF2B5EF4-FFF2-40B4-BE49-F238E27FC236}">
                <a16:creationId xmlns:a16="http://schemas.microsoft.com/office/drawing/2014/main" id="{20E365C5-2352-F36E-DFF4-709D98185BEC}"/>
              </a:ext>
            </a:extLst>
          </p:cNvPr>
          <p:cNvCxnSpPr/>
          <p:nvPr/>
        </p:nvCxnSpPr>
        <p:spPr>
          <a:xfrm>
            <a:off x="1596000" y="1331495"/>
            <a:ext cx="9000000" cy="0"/>
          </a:xfrm>
          <a:prstGeom prst="line">
            <a:avLst/>
          </a:prstGeom>
          <a:ln w="25400">
            <a:gradFill>
              <a:gsLst>
                <a:gs pos="0">
                  <a:schemeClr val="bg1"/>
                </a:gs>
                <a:gs pos="50000">
                  <a:schemeClr val="accent1">
                    <a:lumMod val="78000"/>
                    <a:lumOff val="22000"/>
                  </a:schemeClr>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7C3EE4F-AFDC-EECC-CFFB-03990214E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31" y="182880"/>
            <a:ext cx="1387923" cy="771068"/>
          </a:xfrm>
          <a:prstGeom prst="rect">
            <a:avLst/>
          </a:prstGeom>
        </p:spPr>
      </p:pic>
      <p:pic>
        <p:nvPicPr>
          <p:cNvPr id="15" name="Picture 14">
            <a:extLst>
              <a:ext uri="{FF2B5EF4-FFF2-40B4-BE49-F238E27FC236}">
                <a16:creationId xmlns:a16="http://schemas.microsoft.com/office/drawing/2014/main" id="{3F12E8B8-0C40-B61E-0F6D-AAADC4C8E6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60683" y="182881"/>
            <a:ext cx="1090885" cy="1148604"/>
          </a:xfrm>
          <a:prstGeom prst="rect">
            <a:avLst/>
          </a:prstGeom>
          <a:noFill/>
          <a:ln>
            <a:noFill/>
          </a:ln>
        </p:spPr>
      </p:pic>
      <p:sp>
        <p:nvSpPr>
          <p:cNvPr id="21" name="Text Placeholder 5">
            <a:extLst>
              <a:ext uri="{FF2B5EF4-FFF2-40B4-BE49-F238E27FC236}">
                <a16:creationId xmlns:a16="http://schemas.microsoft.com/office/drawing/2014/main" id="{40B51F31-FA30-3D60-68BE-D059C454DF34}"/>
              </a:ext>
            </a:extLst>
          </p:cNvPr>
          <p:cNvSpPr txBox="1">
            <a:spLocks/>
          </p:cNvSpPr>
          <p:nvPr/>
        </p:nvSpPr>
        <p:spPr>
          <a:xfrm>
            <a:off x="549506" y="6441897"/>
            <a:ext cx="5941787" cy="30126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kern="0" dirty="0">
                <a:latin typeface="Century Gothic" panose="020B0502020202020204" pitchFamily="34" charset="0"/>
              </a:rPr>
              <a:t>Editorial, Strain, Volume 1, Issue 1 (1965)</a:t>
            </a:r>
          </a:p>
        </p:txBody>
      </p:sp>
      <p:pic>
        <p:nvPicPr>
          <p:cNvPr id="3" name="Picture 2">
            <a:extLst>
              <a:ext uri="{FF2B5EF4-FFF2-40B4-BE49-F238E27FC236}">
                <a16:creationId xmlns:a16="http://schemas.microsoft.com/office/drawing/2014/main" id="{F47B2999-4904-2C95-9F83-3D33A89DFEDD}"/>
              </a:ext>
            </a:extLst>
          </p:cNvPr>
          <p:cNvPicPr>
            <a:picLocks noChangeAspect="1"/>
          </p:cNvPicPr>
          <p:nvPr/>
        </p:nvPicPr>
        <p:blipFill>
          <a:blip r:embed="rId5"/>
          <a:stretch>
            <a:fillRect/>
          </a:stretch>
        </p:blipFill>
        <p:spPr>
          <a:xfrm>
            <a:off x="294639" y="1568176"/>
            <a:ext cx="3636221" cy="4852047"/>
          </a:xfrm>
          <a:prstGeom prst="rect">
            <a:avLst/>
          </a:prstGeom>
        </p:spPr>
      </p:pic>
      <p:pic>
        <p:nvPicPr>
          <p:cNvPr id="4" name="Picture 3">
            <a:extLst>
              <a:ext uri="{FF2B5EF4-FFF2-40B4-BE49-F238E27FC236}">
                <a16:creationId xmlns:a16="http://schemas.microsoft.com/office/drawing/2014/main" id="{B9C24682-D008-B602-3D03-C94D1B1DA4A3}"/>
              </a:ext>
            </a:extLst>
          </p:cNvPr>
          <p:cNvPicPr>
            <a:picLocks noChangeAspect="1"/>
          </p:cNvPicPr>
          <p:nvPr/>
        </p:nvPicPr>
        <p:blipFill>
          <a:blip r:embed="rId5"/>
          <a:srcRect l="8085" t="52832" r="50935" b="5537"/>
          <a:stretch/>
        </p:blipFill>
        <p:spPr>
          <a:xfrm>
            <a:off x="3801166" y="1568175"/>
            <a:ext cx="3096619" cy="4197620"/>
          </a:xfrm>
          <a:prstGeom prst="rect">
            <a:avLst/>
          </a:prstGeom>
        </p:spPr>
      </p:pic>
      <p:sp>
        <p:nvSpPr>
          <p:cNvPr id="20" name="TextBox 19">
            <a:extLst>
              <a:ext uri="{FF2B5EF4-FFF2-40B4-BE49-F238E27FC236}">
                <a16:creationId xmlns:a16="http://schemas.microsoft.com/office/drawing/2014/main" id="{2B23F425-7AFC-E28E-11B4-DFA86A855852}"/>
              </a:ext>
            </a:extLst>
          </p:cNvPr>
          <p:cNvSpPr txBox="1"/>
          <p:nvPr/>
        </p:nvSpPr>
        <p:spPr>
          <a:xfrm>
            <a:off x="6964325" y="1568175"/>
            <a:ext cx="5087243" cy="2308324"/>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entury Gothic" panose="020B0502020202020204" pitchFamily="34" charset="0"/>
              </a:rPr>
              <a:t>First issue published Jan 1965</a:t>
            </a:r>
          </a:p>
          <a:p>
            <a:pPr marL="342900" indent="-342900">
              <a:buFont typeface="Arial" panose="020B0604020202020204" pitchFamily="34" charset="0"/>
              <a:buChar char="•"/>
            </a:pPr>
            <a:r>
              <a:rPr lang="en-US" dirty="0">
                <a:latin typeface="Century Gothic" panose="020B0502020202020204" pitchFamily="34" charset="0"/>
              </a:rPr>
              <a:t>Topics: Strain Gauges and Photoelasticity</a:t>
            </a:r>
          </a:p>
          <a:p>
            <a:pPr marL="342900" indent="-342900">
              <a:buFont typeface="Arial" panose="020B0604020202020204" pitchFamily="34" charset="0"/>
              <a:buChar char="•"/>
            </a:pPr>
            <a:r>
              <a:rPr lang="en-US" dirty="0">
                <a:latin typeface="Century Gothic" panose="020B0502020202020204" pitchFamily="34" charset="0"/>
              </a:rPr>
              <a:t>Editor G.S </a:t>
            </a:r>
            <a:r>
              <a:rPr lang="en-US" dirty="0" err="1">
                <a:latin typeface="Century Gothic" panose="020B0502020202020204" pitchFamily="34" charset="0"/>
              </a:rPr>
              <a:t>Holister</a:t>
            </a:r>
            <a:r>
              <a:rPr lang="en-US" dirty="0">
                <a:latin typeface="Century Gothic" panose="020B0502020202020204" pitchFamily="34" charset="0"/>
              </a:rPr>
              <a:t> from University College Swansea</a:t>
            </a:r>
          </a:p>
          <a:p>
            <a:pPr marL="342900" indent="-342900">
              <a:buFont typeface="Arial" panose="020B0604020202020204" pitchFamily="34" charset="0"/>
              <a:buChar char="•"/>
            </a:pPr>
            <a:r>
              <a:rPr lang="en-US" dirty="0">
                <a:latin typeface="Century Gothic" panose="020B0502020202020204" pitchFamily="34" charset="0"/>
              </a:rPr>
              <a:t>Editorial panel included O.C. </a:t>
            </a:r>
            <a:r>
              <a:rPr lang="en-US" dirty="0" err="1">
                <a:latin typeface="Century Gothic" panose="020B0502020202020204" pitchFamily="34" charset="0"/>
              </a:rPr>
              <a:t>Zienkiewicz</a:t>
            </a:r>
            <a:r>
              <a:rPr lang="en-US" dirty="0">
                <a:latin typeface="Century Gothic" panose="020B0502020202020204" pitchFamily="34" charset="0"/>
              </a:rPr>
              <a:t>, a leader in computational mechanics  </a:t>
            </a:r>
          </a:p>
          <a:p>
            <a:pPr marL="342900" indent="-342900">
              <a:buFont typeface="Arial" panose="020B0604020202020204" pitchFamily="34" charset="0"/>
              <a:buChar char="•"/>
            </a:pPr>
            <a:r>
              <a:rPr lang="en-US" dirty="0">
                <a:latin typeface="Century Gothic" panose="020B0502020202020204" pitchFamily="34" charset="0"/>
              </a:rPr>
              <a:t>Now we are celebrating the 60</a:t>
            </a:r>
            <a:r>
              <a:rPr lang="en-US" baseline="30000" dirty="0">
                <a:latin typeface="Century Gothic" panose="020B0502020202020204" pitchFamily="34" charset="0"/>
              </a:rPr>
              <a:t>th</a:t>
            </a:r>
            <a:r>
              <a:rPr lang="en-US" dirty="0">
                <a:latin typeface="Century Gothic" panose="020B0502020202020204" pitchFamily="34" charset="0"/>
              </a:rPr>
              <a:t> Anniversary with a Special Issue in Strain</a:t>
            </a:r>
          </a:p>
        </p:txBody>
      </p:sp>
      <p:sp>
        <p:nvSpPr>
          <p:cNvPr id="17" name="Rectangle 16">
            <a:extLst>
              <a:ext uri="{FF2B5EF4-FFF2-40B4-BE49-F238E27FC236}">
                <a16:creationId xmlns:a16="http://schemas.microsoft.com/office/drawing/2014/main" id="{41603F3A-E3F8-14E0-C78B-B5EDDA2DB2A6}"/>
              </a:ext>
            </a:extLst>
          </p:cNvPr>
          <p:cNvSpPr/>
          <p:nvPr/>
        </p:nvSpPr>
        <p:spPr>
          <a:xfrm>
            <a:off x="609600" y="4097867"/>
            <a:ext cx="1481667" cy="2344029"/>
          </a:xfrm>
          <a:prstGeom prst="rect">
            <a:avLst/>
          </a:prstGeom>
          <a:noFill/>
          <a:ln w="190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9A6A699-F983-A8BD-EF48-52B7E8187E6B}"/>
              </a:ext>
            </a:extLst>
          </p:cNvPr>
          <p:cNvSpPr/>
          <p:nvPr/>
        </p:nvSpPr>
        <p:spPr>
          <a:xfrm>
            <a:off x="3734626" y="1568175"/>
            <a:ext cx="3107899" cy="4873721"/>
          </a:xfrm>
          <a:prstGeom prst="rect">
            <a:avLst/>
          </a:prstGeom>
          <a:noFill/>
          <a:ln w="190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CEDE484F-3856-AC92-0EEF-5E42CFF7BFAC}"/>
              </a:ext>
            </a:extLst>
          </p:cNvPr>
          <p:cNvPicPr>
            <a:picLocks noChangeAspect="1"/>
          </p:cNvPicPr>
          <p:nvPr/>
        </p:nvPicPr>
        <p:blipFill>
          <a:blip r:embed="rId6"/>
          <a:srcRect l="9707" r="10140" b="59647"/>
          <a:stretch/>
        </p:blipFill>
        <p:spPr>
          <a:xfrm>
            <a:off x="7125023" y="3886418"/>
            <a:ext cx="4791693" cy="2318799"/>
          </a:xfrm>
          <a:prstGeom prst="rect">
            <a:avLst/>
          </a:prstGeom>
        </p:spPr>
      </p:pic>
      <p:pic>
        <p:nvPicPr>
          <p:cNvPr id="16" name="Picture 15">
            <a:extLst>
              <a:ext uri="{FF2B5EF4-FFF2-40B4-BE49-F238E27FC236}">
                <a16:creationId xmlns:a16="http://schemas.microsoft.com/office/drawing/2014/main" id="{7F5B2EF1-F450-84CC-4677-BD892AFA6B2A}"/>
              </a:ext>
            </a:extLst>
          </p:cNvPr>
          <p:cNvPicPr>
            <a:picLocks noChangeAspect="1"/>
          </p:cNvPicPr>
          <p:nvPr/>
        </p:nvPicPr>
        <p:blipFill>
          <a:blip r:embed="rId6"/>
          <a:srcRect l="9997" t="93842" r="7594" b="-844"/>
          <a:stretch/>
        </p:blipFill>
        <p:spPr>
          <a:xfrm>
            <a:off x="7138993" y="6130924"/>
            <a:ext cx="4926545" cy="402319"/>
          </a:xfrm>
          <a:prstGeom prst="rect">
            <a:avLst/>
          </a:prstGeom>
        </p:spPr>
      </p:pic>
    </p:spTree>
    <p:extLst>
      <p:ext uri="{BB962C8B-B14F-4D97-AF65-F5344CB8AC3E}">
        <p14:creationId xmlns:p14="http://schemas.microsoft.com/office/powerpoint/2010/main" val="183794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xEl>
                                              <p:pRg st="4" end="4"/>
                                            </p:txEl>
                                          </p:spTgt>
                                        </p:tgtEl>
                                        <p:attrNameLst>
                                          <p:attrName>style.visibility</p:attrName>
                                        </p:attrNameLst>
                                      </p:cBhvr>
                                      <p:to>
                                        <p:strVal val="visible"/>
                                      </p:to>
                                    </p:set>
                                    <p:animEffect transition="in" filter="fade">
                                      <p:cBhvr>
                                        <p:cTn id="19" dur="500"/>
                                        <p:tgtEl>
                                          <p:spTgt spid="2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5B8C4-7478-83F9-BD54-D963D7D44C39}"/>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E93768CB-D292-045A-0DF4-B6A1E76EFA94}"/>
              </a:ext>
            </a:extLst>
          </p:cNvPr>
          <p:cNvSpPr>
            <a:spLocks noGrp="1"/>
          </p:cNvSpPr>
          <p:nvPr>
            <p:ph type="title"/>
          </p:nvPr>
        </p:nvSpPr>
        <p:spPr>
          <a:xfrm>
            <a:off x="838200" y="5932"/>
            <a:ext cx="10515600" cy="1325563"/>
          </a:xfrm>
        </p:spPr>
        <p:txBody>
          <a:bodyPr/>
          <a:lstStyle/>
          <a:p>
            <a:pPr algn="ctr"/>
            <a:r>
              <a:rPr lang="en-GB" dirty="0">
                <a:solidFill>
                  <a:schemeClr val="accent1"/>
                </a:solidFill>
                <a:latin typeface="Century Gothic" panose="020B0502020202020204" pitchFamily="34" charset="0"/>
              </a:rPr>
              <a:t>BSSM’s Mission</a:t>
            </a:r>
          </a:p>
        </p:txBody>
      </p:sp>
      <p:cxnSp>
        <p:nvCxnSpPr>
          <p:cNvPr id="13" name="Straight Connector 12">
            <a:extLst>
              <a:ext uri="{FF2B5EF4-FFF2-40B4-BE49-F238E27FC236}">
                <a16:creationId xmlns:a16="http://schemas.microsoft.com/office/drawing/2014/main" id="{EE3FC752-579C-DD3B-B2AE-D6515473AC5A}"/>
              </a:ext>
            </a:extLst>
          </p:cNvPr>
          <p:cNvCxnSpPr/>
          <p:nvPr/>
        </p:nvCxnSpPr>
        <p:spPr>
          <a:xfrm>
            <a:off x="1596000" y="1331495"/>
            <a:ext cx="9000000" cy="0"/>
          </a:xfrm>
          <a:prstGeom prst="line">
            <a:avLst/>
          </a:prstGeom>
          <a:ln w="25400">
            <a:gradFill>
              <a:gsLst>
                <a:gs pos="0">
                  <a:schemeClr val="bg1"/>
                </a:gs>
                <a:gs pos="50000">
                  <a:schemeClr val="accent1">
                    <a:lumMod val="78000"/>
                    <a:lumOff val="22000"/>
                  </a:schemeClr>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C11A283-0D12-5C41-43C0-DD6657239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31" y="182880"/>
            <a:ext cx="1387923" cy="771068"/>
          </a:xfrm>
          <a:prstGeom prst="rect">
            <a:avLst/>
          </a:prstGeom>
        </p:spPr>
      </p:pic>
      <p:pic>
        <p:nvPicPr>
          <p:cNvPr id="15" name="Picture 14">
            <a:extLst>
              <a:ext uri="{FF2B5EF4-FFF2-40B4-BE49-F238E27FC236}">
                <a16:creationId xmlns:a16="http://schemas.microsoft.com/office/drawing/2014/main" id="{030438D6-C2E9-44C7-B7F3-85FD3AFA6C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60683" y="182881"/>
            <a:ext cx="1090885" cy="1148604"/>
          </a:xfrm>
          <a:prstGeom prst="rect">
            <a:avLst/>
          </a:prstGeom>
          <a:noFill/>
          <a:ln>
            <a:noFill/>
          </a:ln>
        </p:spPr>
      </p:pic>
      <p:sp>
        <p:nvSpPr>
          <p:cNvPr id="20" name="TextBox 19">
            <a:extLst>
              <a:ext uri="{FF2B5EF4-FFF2-40B4-BE49-F238E27FC236}">
                <a16:creationId xmlns:a16="http://schemas.microsoft.com/office/drawing/2014/main" id="{56F7E2F8-5C54-4D95-A306-192761D07E93}"/>
              </a:ext>
            </a:extLst>
          </p:cNvPr>
          <p:cNvSpPr txBox="1"/>
          <p:nvPr/>
        </p:nvSpPr>
        <p:spPr>
          <a:xfrm>
            <a:off x="1137513" y="2274838"/>
            <a:ext cx="9916974" cy="2308324"/>
          </a:xfrm>
          <a:prstGeom prst="rect">
            <a:avLst/>
          </a:prstGeom>
          <a:noFill/>
        </p:spPr>
        <p:txBody>
          <a:bodyPr wrap="square" rtlCol="0">
            <a:spAutoFit/>
          </a:bodyPr>
          <a:lstStyle/>
          <a:p>
            <a:r>
              <a:rPr lang="en-US" sz="3600" dirty="0">
                <a:latin typeface="Century Gothic" panose="020B0502020202020204" pitchFamily="34" charset="0"/>
              </a:rPr>
              <a:t>A non-profit making scientific, educational and promotional </a:t>
            </a:r>
            <a:r>
              <a:rPr lang="en-US" sz="3600" dirty="0" err="1">
                <a:latin typeface="Century Gothic" panose="020B0502020202020204" pitchFamily="34" charset="0"/>
              </a:rPr>
              <a:t>organisation</a:t>
            </a:r>
            <a:r>
              <a:rPr lang="en-US" sz="3600" dirty="0">
                <a:latin typeface="Century Gothic" panose="020B0502020202020204" pitchFamily="34" charset="0"/>
              </a:rPr>
              <a:t> advancing knowledge of Strain Measurement, Stress Analysis and Experimental Mechanics</a:t>
            </a:r>
          </a:p>
        </p:txBody>
      </p:sp>
    </p:spTree>
    <p:extLst>
      <p:ext uri="{BB962C8B-B14F-4D97-AF65-F5344CB8AC3E}">
        <p14:creationId xmlns:p14="http://schemas.microsoft.com/office/powerpoint/2010/main" val="2377536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F586B-FC52-E4B8-7374-999926D5DA8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FB939360-C49B-1522-571F-EB05B29727CF}"/>
              </a:ext>
            </a:extLst>
          </p:cNvPr>
          <p:cNvSpPr>
            <a:spLocks noGrp="1"/>
          </p:cNvSpPr>
          <p:nvPr>
            <p:ph type="title"/>
          </p:nvPr>
        </p:nvSpPr>
        <p:spPr>
          <a:xfrm>
            <a:off x="838200" y="5932"/>
            <a:ext cx="10515600" cy="1325563"/>
          </a:xfrm>
        </p:spPr>
        <p:txBody>
          <a:bodyPr/>
          <a:lstStyle/>
          <a:p>
            <a:pPr algn="ctr"/>
            <a:r>
              <a:rPr lang="en-GB" dirty="0">
                <a:solidFill>
                  <a:schemeClr val="accent1"/>
                </a:solidFill>
                <a:latin typeface="Century Gothic" panose="020B0502020202020204" pitchFamily="34" charset="0"/>
              </a:rPr>
              <a:t>Committee and Structure</a:t>
            </a:r>
          </a:p>
        </p:txBody>
      </p:sp>
      <p:cxnSp>
        <p:nvCxnSpPr>
          <p:cNvPr id="13" name="Straight Connector 12">
            <a:extLst>
              <a:ext uri="{FF2B5EF4-FFF2-40B4-BE49-F238E27FC236}">
                <a16:creationId xmlns:a16="http://schemas.microsoft.com/office/drawing/2014/main" id="{0305D87D-A630-98D9-6CFD-C697C68D4687}"/>
              </a:ext>
            </a:extLst>
          </p:cNvPr>
          <p:cNvCxnSpPr/>
          <p:nvPr/>
        </p:nvCxnSpPr>
        <p:spPr>
          <a:xfrm>
            <a:off x="1596000" y="1331495"/>
            <a:ext cx="9000000" cy="0"/>
          </a:xfrm>
          <a:prstGeom prst="line">
            <a:avLst/>
          </a:prstGeom>
          <a:ln w="25400">
            <a:gradFill>
              <a:gsLst>
                <a:gs pos="0">
                  <a:schemeClr val="bg1"/>
                </a:gs>
                <a:gs pos="50000">
                  <a:schemeClr val="accent1">
                    <a:lumMod val="78000"/>
                    <a:lumOff val="22000"/>
                  </a:schemeClr>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422107F-3B5C-1324-F6BE-6829B500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31" y="182880"/>
            <a:ext cx="1387923" cy="771068"/>
          </a:xfrm>
          <a:prstGeom prst="rect">
            <a:avLst/>
          </a:prstGeom>
        </p:spPr>
      </p:pic>
      <p:pic>
        <p:nvPicPr>
          <p:cNvPr id="15" name="Picture 14">
            <a:extLst>
              <a:ext uri="{FF2B5EF4-FFF2-40B4-BE49-F238E27FC236}">
                <a16:creationId xmlns:a16="http://schemas.microsoft.com/office/drawing/2014/main" id="{BE3AEBAC-AFE6-2E56-EFE1-2B149F016C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0683" y="182881"/>
            <a:ext cx="1090885" cy="1148604"/>
          </a:xfrm>
          <a:prstGeom prst="rect">
            <a:avLst/>
          </a:prstGeom>
          <a:noFill/>
          <a:ln>
            <a:noFill/>
          </a:ln>
        </p:spPr>
      </p:pic>
      <p:sp>
        <p:nvSpPr>
          <p:cNvPr id="20" name="TextBox 19">
            <a:extLst>
              <a:ext uri="{FF2B5EF4-FFF2-40B4-BE49-F238E27FC236}">
                <a16:creationId xmlns:a16="http://schemas.microsoft.com/office/drawing/2014/main" id="{186DE0C3-CEC0-7DC6-FDC4-C81BB29EE0B6}"/>
              </a:ext>
            </a:extLst>
          </p:cNvPr>
          <p:cNvSpPr txBox="1"/>
          <p:nvPr/>
        </p:nvSpPr>
        <p:spPr>
          <a:xfrm>
            <a:off x="6964325" y="1499878"/>
            <a:ext cx="5067887" cy="5078313"/>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entury Gothic" panose="020B0502020202020204" pitchFamily="34" charset="0"/>
              </a:rPr>
              <a:t>In September 1964, the British Society for Strain Measurement (BSSM) was formed</a:t>
            </a:r>
          </a:p>
          <a:p>
            <a:pPr marL="342900" indent="-342900">
              <a:buFont typeface="Arial" panose="020B0604020202020204" pitchFamily="34" charset="0"/>
              <a:buChar char="•"/>
            </a:pPr>
            <a:r>
              <a:rPr lang="en-US" dirty="0">
                <a:latin typeface="Century Gothic" panose="020B0502020202020204" pitchFamily="34" charset="0"/>
              </a:rPr>
              <a:t>BSSM was administered through a National Executive Committee (NEC) until 1984 </a:t>
            </a:r>
          </a:p>
          <a:p>
            <a:pPr marL="342900" indent="-342900">
              <a:buFont typeface="Arial" panose="020B0604020202020204" pitchFamily="34" charset="0"/>
              <a:buChar char="•"/>
            </a:pPr>
            <a:r>
              <a:rPr lang="en-US" dirty="0">
                <a:latin typeface="Century Gothic" panose="020B0502020202020204" pitchFamily="34" charset="0"/>
              </a:rPr>
              <a:t>National Council (NATCO) was then formed as a smaller body than NEC, and allowed more detailed matters to be handled by separate committees, each with its special remit and technical interest.</a:t>
            </a:r>
          </a:p>
          <a:p>
            <a:pPr marL="342900" indent="-342900">
              <a:buFont typeface="Arial" panose="020B0604020202020204" pitchFamily="34" charset="0"/>
              <a:buChar char="•"/>
            </a:pPr>
            <a:endParaRPr lang="en-US" dirty="0">
              <a:latin typeface="Century Gothic" panose="020B0502020202020204" pitchFamily="34" charset="0"/>
            </a:endParaRPr>
          </a:p>
          <a:p>
            <a:pPr marL="342900" indent="-342900">
              <a:buFont typeface="Arial" panose="020B0604020202020204" pitchFamily="34" charset="0"/>
              <a:buChar char="•"/>
            </a:pPr>
            <a:r>
              <a:rPr lang="en-US" dirty="0">
                <a:latin typeface="Century Gothic" panose="020B0502020202020204" pitchFamily="34" charset="0"/>
              </a:rPr>
              <a:t>National Council</a:t>
            </a:r>
          </a:p>
          <a:p>
            <a:pPr marL="342900" indent="-342900">
              <a:buFont typeface="Arial" panose="020B0604020202020204" pitchFamily="34" charset="0"/>
              <a:buChar char="•"/>
            </a:pPr>
            <a:r>
              <a:rPr lang="en-US" dirty="0">
                <a:latin typeface="Century Gothic" panose="020B0502020202020204" pitchFamily="34" charset="0"/>
              </a:rPr>
              <a:t>Scientific and Technical Committee</a:t>
            </a:r>
          </a:p>
          <a:p>
            <a:pPr marL="342900" indent="-342900">
              <a:buFont typeface="Arial" panose="020B0604020202020204" pitchFamily="34" charset="0"/>
              <a:buChar char="•"/>
            </a:pPr>
            <a:r>
              <a:rPr lang="en-US" dirty="0">
                <a:latin typeface="Century Gothic" panose="020B0502020202020204" pitchFamily="34" charset="0"/>
              </a:rPr>
              <a:t>Certification Committee</a:t>
            </a:r>
          </a:p>
          <a:p>
            <a:pPr marL="342900" indent="-342900">
              <a:buFont typeface="Arial" panose="020B0604020202020204" pitchFamily="34" charset="0"/>
              <a:buChar char="•"/>
            </a:pPr>
            <a:r>
              <a:rPr lang="en-US" dirty="0">
                <a:latin typeface="Century Gothic" panose="020B0502020202020204" pitchFamily="34" charset="0"/>
              </a:rPr>
              <a:t>Conference </a:t>
            </a:r>
            <a:r>
              <a:rPr lang="en-US" dirty="0" err="1">
                <a:latin typeface="Century Gothic" panose="020B0502020202020204" pitchFamily="34" charset="0"/>
              </a:rPr>
              <a:t>Organising</a:t>
            </a:r>
            <a:r>
              <a:rPr lang="en-US" dirty="0">
                <a:latin typeface="Century Gothic" panose="020B0502020202020204" pitchFamily="34" charset="0"/>
              </a:rPr>
              <a:t> Committee</a:t>
            </a:r>
          </a:p>
          <a:p>
            <a:pPr marL="342900" indent="-342900">
              <a:buFont typeface="Arial" panose="020B0604020202020204" pitchFamily="34" charset="0"/>
              <a:buChar char="•"/>
            </a:pPr>
            <a:r>
              <a:rPr lang="en-US" dirty="0" err="1">
                <a:latin typeface="Century Gothic" panose="020B0502020202020204" pitchFamily="34" charset="0"/>
              </a:rPr>
              <a:t>WebCo</a:t>
            </a:r>
            <a:endParaRPr lang="en-US" dirty="0">
              <a:latin typeface="Century Gothic" panose="020B0502020202020204" pitchFamily="34" charset="0"/>
            </a:endParaRPr>
          </a:p>
          <a:p>
            <a:pPr marL="342900" indent="-342900">
              <a:buFont typeface="Arial" panose="020B0604020202020204" pitchFamily="34" charset="0"/>
              <a:buChar char="•"/>
            </a:pPr>
            <a:r>
              <a:rPr lang="en-US" dirty="0">
                <a:latin typeface="Century Gothic" panose="020B0502020202020204" pitchFamily="34" charset="0"/>
              </a:rPr>
              <a:t>Journal - Strain</a:t>
            </a:r>
          </a:p>
        </p:txBody>
      </p:sp>
      <p:pic>
        <p:nvPicPr>
          <p:cNvPr id="3" name="Picture 2">
            <a:extLst>
              <a:ext uri="{FF2B5EF4-FFF2-40B4-BE49-F238E27FC236}">
                <a16:creationId xmlns:a16="http://schemas.microsoft.com/office/drawing/2014/main" id="{57171BDC-AEB7-CD31-BB9E-CC4B717EEB73}"/>
              </a:ext>
            </a:extLst>
          </p:cNvPr>
          <p:cNvPicPr>
            <a:picLocks noChangeAspect="1"/>
          </p:cNvPicPr>
          <p:nvPr/>
        </p:nvPicPr>
        <p:blipFill>
          <a:blip r:embed="rId4"/>
          <a:srcRect r="51112"/>
          <a:stretch/>
        </p:blipFill>
        <p:spPr>
          <a:xfrm>
            <a:off x="294640" y="1568175"/>
            <a:ext cx="3372349" cy="4852800"/>
          </a:xfrm>
          <a:prstGeom prst="rect">
            <a:avLst/>
          </a:prstGeom>
        </p:spPr>
      </p:pic>
      <p:pic>
        <p:nvPicPr>
          <p:cNvPr id="4" name="Picture 3">
            <a:extLst>
              <a:ext uri="{FF2B5EF4-FFF2-40B4-BE49-F238E27FC236}">
                <a16:creationId xmlns:a16="http://schemas.microsoft.com/office/drawing/2014/main" id="{F048F99D-FC0B-AD95-70F3-77B32608ED22}"/>
              </a:ext>
            </a:extLst>
          </p:cNvPr>
          <p:cNvPicPr>
            <a:picLocks noChangeAspect="1"/>
          </p:cNvPicPr>
          <p:nvPr/>
        </p:nvPicPr>
        <p:blipFill>
          <a:blip r:embed="rId4"/>
          <a:srcRect l="51749" r="-637"/>
          <a:stretch/>
        </p:blipFill>
        <p:spPr>
          <a:xfrm>
            <a:off x="1240756" y="1568174"/>
            <a:ext cx="3372349" cy="4852800"/>
          </a:xfrm>
          <a:prstGeom prst="rect">
            <a:avLst/>
          </a:prstGeom>
        </p:spPr>
      </p:pic>
      <p:pic>
        <p:nvPicPr>
          <p:cNvPr id="8" name="Picture 7">
            <a:extLst>
              <a:ext uri="{FF2B5EF4-FFF2-40B4-BE49-F238E27FC236}">
                <a16:creationId xmlns:a16="http://schemas.microsoft.com/office/drawing/2014/main" id="{08EB6F86-8226-D5AB-4DC7-6A6D9899351A}"/>
              </a:ext>
            </a:extLst>
          </p:cNvPr>
          <p:cNvPicPr>
            <a:picLocks noChangeAspect="1"/>
          </p:cNvPicPr>
          <p:nvPr/>
        </p:nvPicPr>
        <p:blipFill>
          <a:blip r:embed="rId5"/>
          <a:srcRect l="-3" t="4014" r="51681"/>
          <a:stretch/>
        </p:blipFill>
        <p:spPr>
          <a:xfrm>
            <a:off x="2186872" y="1568175"/>
            <a:ext cx="3558710" cy="4852800"/>
          </a:xfrm>
          <a:prstGeom prst="rect">
            <a:avLst/>
          </a:prstGeom>
        </p:spPr>
      </p:pic>
      <p:pic>
        <p:nvPicPr>
          <p:cNvPr id="10" name="Picture 9">
            <a:extLst>
              <a:ext uri="{FF2B5EF4-FFF2-40B4-BE49-F238E27FC236}">
                <a16:creationId xmlns:a16="http://schemas.microsoft.com/office/drawing/2014/main" id="{DA8592E1-AD9B-5C22-F4EC-6437B376198F}"/>
              </a:ext>
            </a:extLst>
          </p:cNvPr>
          <p:cNvPicPr>
            <a:picLocks noChangeAspect="1"/>
          </p:cNvPicPr>
          <p:nvPr/>
        </p:nvPicPr>
        <p:blipFill>
          <a:blip r:embed="rId5"/>
          <a:srcRect l="52003" t="4014" r="-325"/>
          <a:stretch/>
        </p:blipFill>
        <p:spPr>
          <a:xfrm>
            <a:off x="3319349" y="1568174"/>
            <a:ext cx="3558710" cy="4852800"/>
          </a:xfrm>
          <a:prstGeom prst="rect">
            <a:avLst/>
          </a:prstGeom>
        </p:spPr>
      </p:pic>
    </p:spTree>
    <p:extLst>
      <p:ext uri="{BB962C8B-B14F-4D97-AF65-F5344CB8AC3E}">
        <p14:creationId xmlns:p14="http://schemas.microsoft.com/office/powerpoint/2010/main" val="369752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xEl>
                                              <p:pRg st="8" end="8"/>
                                            </p:txEl>
                                          </p:spTgt>
                                        </p:tgtEl>
                                        <p:attrNameLst>
                                          <p:attrName>style.visibility</p:attrName>
                                        </p:attrNameLst>
                                      </p:cBhvr>
                                      <p:to>
                                        <p:strVal val="visible"/>
                                      </p:to>
                                    </p:set>
                                    <p:animEffect transition="in" filter="fade">
                                      <p:cBhvr>
                                        <p:cTn id="24" dur="500"/>
                                        <p:tgtEl>
                                          <p:spTgt spid="20">
                                            <p:txEl>
                                              <p:pRg st="8" end="8"/>
                                            </p:txEl>
                                          </p:spTgt>
                                        </p:tgtEl>
                                      </p:cBhvr>
                                    </p:animEffect>
                                  </p:childTnLst>
                                </p:cTn>
                              </p:par>
                            </p:childTnLst>
                          </p:cTn>
                        </p:par>
                        <p:par>
                          <p:cTn id="25" fill="hold">
                            <p:stCondLst>
                              <p:cond delay="500"/>
                            </p:stCondLst>
                            <p:childTnLst>
                              <p:par>
                                <p:cTn id="26" presetID="10" presetClass="entr" presetSubtype="0" fill="hold" nodeType="afterEffect">
                                  <p:stCondLst>
                                    <p:cond delay="1000"/>
                                  </p:stCondLst>
                                  <p:childTnLst>
                                    <p:set>
                                      <p:cBhvr>
                                        <p:cTn id="27" dur="1" fill="hold">
                                          <p:stCondLst>
                                            <p:cond delay="0"/>
                                          </p:stCondLst>
                                        </p:cTn>
                                        <p:tgtEl>
                                          <p:spTgt spid="20">
                                            <p:txEl>
                                              <p:pRg st="9" end="9"/>
                                            </p:txEl>
                                          </p:spTgt>
                                        </p:tgtEl>
                                        <p:attrNameLst>
                                          <p:attrName>style.visibility</p:attrName>
                                        </p:attrNameLst>
                                      </p:cBhvr>
                                      <p:to>
                                        <p:strVal val="visible"/>
                                      </p:to>
                                    </p:set>
                                    <p:animEffect transition="in" filter="fade">
                                      <p:cBhvr>
                                        <p:cTn id="28" dur="500"/>
                                        <p:tgtEl>
                                          <p:spTgt spid="2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5B483-9BA7-BA43-F358-EA4240D38959}"/>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743EAB4F-51EB-B26D-4A3F-AF02A4121F37}"/>
              </a:ext>
            </a:extLst>
          </p:cNvPr>
          <p:cNvSpPr>
            <a:spLocks noGrp="1"/>
          </p:cNvSpPr>
          <p:nvPr>
            <p:ph type="title"/>
          </p:nvPr>
        </p:nvSpPr>
        <p:spPr>
          <a:xfrm>
            <a:off x="838200" y="5932"/>
            <a:ext cx="10515600" cy="1325563"/>
          </a:xfrm>
        </p:spPr>
        <p:txBody>
          <a:bodyPr/>
          <a:lstStyle/>
          <a:p>
            <a:pPr algn="ctr"/>
            <a:r>
              <a:rPr lang="en-GB" dirty="0">
                <a:solidFill>
                  <a:schemeClr val="accent1"/>
                </a:solidFill>
                <a:latin typeface="Century Gothic" panose="020B0502020202020204" pitchFamily="34" charset="0"/>
              </a:rPr>
              <a:t>Advancement of Techniques</a:t>
            </a:r>
          </a:p>
        </p:txBody>
      </p:sp>
      <p:cxnSp>
        <p:nvCxnSpPr>
          <p:cNvPr id="13" name="Straight Connector 12">
            <a:extLst>
              <a:ext uri="{FF2B5EF4-FFF2-40B4-BE49-F238E27FC236}">
                <a16:creationId xmlns:a16="http://schemas.microsoft.com/office/drawing/2014/main" id="{C7284E43-8725-5DCA-435B-4905497196B2}"/>
              </a:ext>
            </a:extLst>
          </p:cNvPr>
          <p:cNvCxnSpPr/>
          <p:nvPr/>
        </p:nvCxnSpPr>
        <p:spPr>
          <a:xfrm>
            <a:off x="1596000" y="1331495"/>
            <a:ext cx="9000000" cy="0"/>
          </a:xfrm>
          <a:prstGeom prst="line">
            <a:avLst/>
          </a:prstGeom>
          <a:ln w="25400">
            <a:gradFill>
              <a:gsLst>
                <a:gs pos="0">
                  <a:schemeClr val="bg1"/>
                </a:gs>
                <a:gs pos="50000">
                  <a:schemeClr val="accent1">
                    <a:lumMod val="78000"/>
                    <a:lumOff val="22000"/>
                  </a:schemeClr>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C34ECA8-CA8B-C5D7-C79D-99FF32A4A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31" y="182880"/>
            <a:ext cx="1387923" cy="771068"/>
          </a:xfrm>
          <a:prstGeom prst="rect">
            <a:avLst/>
          </a:prstGeom>
        </p:spPr>
      </p:pic>
      <p:pic>
        <p:nvPicPr>
          <p:cNvPr id="15" name="Picture 14">
            <a:extLst>
              <a:ext uri="{FF2B5EF4-FFF2-40B4-BE49-F238E27FC236}">
                <a16:creationId xmlns:a16="http://schemas.microsoft.com/office/drawing/2014/main" id="{78B49194-7B7E-74CE-6F2C-4F60EFD166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0683" y="182881"/>
            <a:ext cx="1090885" cy="1148604"/>
          </a:xfrm>
          <a:prstGeom prst="rect">
            <a:avLst/>
          </a:prstGeom>
          <a:noFill/>
          <a:ln>
            <a:noFill/>
          </a:ln>
        </p:spPr>
      </p:pic>
      <p:sp>
        <p:nvSpPr>
          <p:cNvPr id="20" name="TextBox 19">
            <a:extLst>
              <a:ext uri="{FF2B5EF4-FFF2-40B4-BE49-F238E27FC236}">
                <a16:creationId xmlns:a16="http://schemas.microsoft.com/office/drawing/2014/main" id="{64EDB480-2841-494B-6D9B-B65B0E0FBAD1}"/>
              </a:ext>
            </a:extLst>
          </p:cNvPr>
          <p:cNvSpPr txBox="1"/>
          <p:nvPr/>
        </p:nvSpPr>
        <p:spPr>
          <a:xfrm>
            <a:off x="6964325" y="1499878"/>
            <a:ext cx="5067887" cy="4524315"/>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entury Gothic" panose="020B0502020202020204" pitchFamily="34" charset="0"/>
              </a:rPr>
              <a:t>Started with the strain gauge and developed to cover all techniques in strain measurement, stress analysis and experimental mechanics </a:t>
            </a:r>
          </a:p>
          <a:p>
            <a:pPr marL="342900" indent="-342900">
              <a:buFont typeface="Arial" panose="020B0604020202020204" pitchFamily="34" charset="0"/>
              <a:buChar char="•"/>
            </a:pPr>
            <a:endParaRPr lang="en-US" dirty="0">
              <a:latin typeface="Century Gothic" panose="020B0502020202020204" pitchFamily="34" charset="0"/>
            </a:endParaRPr>
          </a:p>
          <a:p>
            <a:pPr marL="342900" indent="-342900">
              <a:buFont typeface="Arial" panose="020B0604020202020204" pitchFamily="34" charset="0"/>
              <a:buChar char="•"/>
            </a:pPr>
            <a:r>
              <a:rPr lang="en-US" dirty="0">
                <a:latin typeface="Century Gothic" panose="020B0502020202020204" pitchFamily="34" charset="0"/>
              </a:rPr>
              <a:t>Dissemination and Training are important pillars of the society</a:t>
            </a:r>
          </a:p>
          <a:p>
            <a:pPr marL="342900" indent="-342900">
              <a:buFont typeface="Arial" panose="020B0604020202020204" pitchFamily="34" charset="0"/>
              <a:buChar char="•"/>
            </a:pPr>
            <a:endParaRPr lang="en-US" dirty="0">
              <a:latin typeface="Century Gothic" panose="020B0502020202020204" pitchFamily="34" charset="0"/>
            </a:endParaRPr>
          </a:p>
          <a:p>
            <a:pPr marL="342900" indent="-342900">
              <a:buFont typeface="Arial" panose="020B0604020202020204" pitchFamily="34" charset="0"/>
              <a:buChar char="•"/>
            </a:pPr>
            <a:r>
              <a:rPr lang="en-US" dirty="0">
                <a:latin typeface="Century Gothic" panose="020B0502020202020204" pitchFamily="34" charset="0"/>
              </a:rPr>
              <a:t>Members continue to drive new areas, sharing with the community</a:t>
            </a:r>
          </a:p>
          <a:p>
            <a:pPr marL="800100" lvl="1" indent="-342900">
              <a:buFont typeface="Arial" panose="020B0604020202020204" pitchFamily="34" charset="0"/>
              <a:buChar char="•"/>
            </a:pPr>
            <a:r>
              <a:rPr lang="en-US" dirty="0" err="1">
                <a:latin typeface="Century Gothic" panose="020B0502020202020204" pitchFamily="34" charset="0"/>
              </a:rPr>
              <a:t>CerCo</a:t>
            </a:r>
            <a:r>
              <a:rPr lang="en-US" dirty="0">
                <a:latin typeface="Century Gothic" panose="020B0502020202020204" pitchFamily="34" charset="0"/>
              </a:rPr>
              <a:t> Training Courses</a:t>
            </a:r>
          </a:p>
          <a:p>
            <a:pPr marL="800100" lvl="1" indent="-342900">
              <a:buFont typeface="Arial" panose="020B0604020202020204" pitchFamily="34" charset="0"/>
              <a:buChar char="•"/>
            </a:pPr>
            <a:r>
              <a:rPr lang="en-US" dirty="0">
                <a:latin typeface="Century Gothic" panose="020B0502020202020204" pitchFamily="34" charset="0"/>
              </a:rPr>
              <a:t>Experimental Mechanics Workshop</a:t>
            </a:r>
          </a:p>
          <a:p>
            <a:pPr marL="800100" lvl="1" indent="-342900">
              <a:buFont typeface="Arial" panose="020B0604020202020204" pitchFamily="34" charset="0"/>
              <a:buChar char="•"/>
            </a:pPr>
            <a:r>
              <a:rPr lang="en-US" dirty="0">
                <a:latin typeface="Century Gothic" panose="020B0502020202020204" pitchFamily="34" charset="0"/>
              </a:rPr>
              <a:t>Specialized Workshops and Events</a:t>
            </a:r>
          </a:p>
          <a:p>
            <a:pPr marL="800100" lvl="1" indent="-342900">
              <a:buFont typeface="Arial" panose="020B0604020202020204" pitchFamily="34" charset="0"/>
              <a:buChar char="•"/>
            </a:pPr>
            <a:r>
              <a:rPr lang="en-US" dirty="0">
                <a:latin typeface="Century Gothic" panose="020B0502020202020204" pitchFamily="34" charset="0"/>
              </a:rPr>
              <a:t>Publications</a:t>
            </a:r>
          </a:p>
          <a:p>
            <a:pPr marL="800100" lvl="1" indent="-342900">
              <a:buFont typeface="Arial" panose="020B0604020202020204" pitchFamily="34" charset="0"/>
              <a:buChar char="•"/>
            </a:pPr>
            <a:r>
              <a:rPr lang="en-US" dirty="0">
                <a:latin typeface="Century Gothic" panose="020B0502020202020204" pitchFamily="34" charset="0"/>
              </a:rPr>
              <a:t>Conferences</a:t>
            </a:r>
          </a:p>
          <a:p>
            <a:pPr marL="342900" indent="-342900">
              <a:buFont typeface="Arial" panose="020B0604020202020204" pitchFamily="34" charset="0"/>
              <a:buChar char="•"/>
            </a:pP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945EEC65-08EF-2C24-31F9-5861E8656F9F}"/>
              </a:ext>
            </a:extLst>
          </p:cNvPr>
          <p:cNvPicPr>
            <a:picLocks noChangeAspect="1"/>
          </p:cNvPicPr>
          <p:nvPr/>
        </p:nvPicPr>
        <p:blipFill>
          <a:blip r:embed="rId4"/>
          <a:stretch>
            <a:fillRect/>
          </a:stretch>
        </p:blipFill>
        <p:spPr>
          <a:xfrm>
            <a:off x="294640" y="1568176"/>
            <a:ext cx="3531344" cy="4852047"/>
          </a:xfrm>
          <a:prstGeom prst="rect">
            <a:avLst/>
          </a:prstGeom>
        </p:spPr>
      </p:pic>
      <p:pic>
        <p:nvPicPr>
          <p:cNvPr id="10" name="Picture 9">
            <a:extLst>
              <a:ext uri="{FF2B5EF4-FFF2-40B4-BE49-F238E27FC236}">
                <a16:creationId xmlns:a16="http://schemas.microsoft.com/office/drawing/2014/main" id="{8C4B39B4-996A-9957-BDBA-C854054B8AF2}"/>
              </a:ext>
            </a:extLst>
          </p:cNvPr>
          <p:cNvPicPr>
            <a:picLocks noChangeAspect="1"/>
          </p:cNvPicPr>
          <p:nvPr/>
        </p:nvPicPr>
        <p:blipFill>
          <a:blip r:embed="rId5"/>
          <a:stretch>
            <a:fillRect/>
          </a:stretch>
        </p:blipFill>
        <p:spPr>
          <a:xfrm>
            <a:off x="672350" y="1566625"/>
            <a:ext cx="3194336" cy="4320000"/>
          </a:xfrm>
          <a:prstGeom prst="rect">
            <a:avLst/>
          </a:prstGeom>
        </p:spPr>
      </p:pic>
      <p:pic>
        <p:nvPicPr>
          <p:cNvPr id="27" name="Picture 26">
            <a:extLst>
              <a:ext uri="{FF2B5EF4-FFF2-40B4-BE49-F238E27FC236}">
                <a16:creationId xmlns:a16="http://schemas.microsoft.com/office/drawing/2014/main" id="{41D827F9-7DBD-8100-3E88-613F20A6C8DD}"/>
              </a:ext>
            </a:extLst>
          </p:cNvPr>
          <p:cNvPicPr>
            <a:picLocks noChangeAspect="1"/>
          </p:cNvPicPr>
          <p:nvPr/>
        </p:nvPicPr>
        <p:blipFill>
          <a:blip r:embed="rId6"/>
          <a:stretch>
            <a:fillRect/>
          </a:stretch>
        </p:blipFill>
        <p:spPr>
          <a:xfrm>
            <a:off x="1288442" y="1673345"/>
            <a:ext cx="3175601" cy="4320000"/>
          </a:xfrm>
          <a:prstGeom prst="rect">
            <a:avLst/>
          </a:prstGeom>
        </p:spPr>
      </p:pic>
      <p:pic>
        <p:nvPicPr>
          <p:cNvPr id="25" name="Picture 24">
            <a:extLst>
              <a:ext uri="{FF2B5EF4-FFF2-40B4-BE49-F238E27FC236}">
                <a16:creationId xmlns:a16="http://schemas.microsoft.com/office/drawing/2014/main" id="{A6FB8F5F-6127-2E79-2F3D-6064E666CB82}"/>
              </a:ext>
            </a:extLst>
          </p:cNvPr>
          <p:cNvPicPr>
            <a:picLocks noChangeAspect="1"/>
          </p:cNvPicPr>
          <p:nvPr/>
        </p:nvPicPr>
        <p:blipFill>
          <a:blip r:embed="rId7"/>
          <a:stretch>
            <a:fillRect/>
          </a:stretch>
        </p:blipFill>
        <p:spPr>
          <a:xfrm>
            <a:off x="1885799" y="1780065"/>
            <a:ext cx="3158709" cy="4320000"/>
          </a:xfrm>
          <a:prstGeom prst="rect">
            <a:avLst/>
          </a:prstGeom>
        </p:spPr>
      </p:pic>
      <p:pic>
        <p:nvPicPr>
          <p:cNvPr id="29" name="Picture 28">
            <a:extLst>
              <a:ext uri="{FF2B5EF4-FFF2-40B4-BE49-F238E27FC236}">
                <a16:creationId xmlns:a16="http://schemas.microsoft.com/office/drawing/2014/main" id="{024A063E-ECFE-F15C-77EB-7356720422AD}"/>
              </a:ext>
            </a:extLst>
          </p:cNvPr>
          <p:cNvPicPr>
            <a:picLocks noChangeAspect="1"/>
          </p:cNvPicPr>
          <p:nvPr/>
        </p:nvPicPr>
        <p:blipFill>
          <a:blip r:embed="rId8"/>
          <a:stretch>
            <a:fillRect/>
          </a:stretch>
        </p:blipFill>
        <p:spPr>
          <a:xfrm>
            <a:off x="2466264" y="1886785"/>
            <a:ext cx="3180706" cy="4320000"/>
          </a:xfrm>
          <a:prstGeom prst="rect">
            <a:avLst/>
          </a:prstGeom>
        </p:spPr>
      </p:pic>
      <p:pic>
        <p:nvPicPr>
          <p:cNvPr id="23" name="Picture 22">
            <a:extLst>
              <a:ext uri="{FF2B5EF4-FFF2-40B4-BE49-F238E27FC236}">
                <a16:creationId xmlns:a16="http://schemas.microsoft.com/office/drawing/2014/main" id="{F205B1E4-61A4-323B-54A3-A1CF95369DC4}"/>
              </a:ext>
            </a:extLst>
          </p:cNvPr>
          <p:cNvPicPr>
            <a:picLocks noChangeAspect="1"/>
          </p:cNvPicPr>
          <p:nvPr/>
        </p:nvPicPr>
        <p:blipFill>
          <a:blip r:embed="rId9"/>
          <a:stretch>
            <a:fillRect/>
          </a:stretch>
        </p:blipFill>
        <p:spPr>
          <a:xfrm>
            <a:off x="3068726" y="1993505"/>
            <a:ext cx="3158708" cy="4320000"/>
          </a:xfrm>
          <a:prstGeom prst="rect">
            <a:avLst/>
          </a:prstGeom>
        </p:spPr>
      </p:pic>
      <p:pic>
        <p:nvPicPr>
          <p:cNvPr id="19" name="Picture 18">
            <a:extLst>
              <a:ext uri="{FF2B5EF4-FFF2-40B4-BE49-F238E27FC236}">
                <a16:creationId xmlns:a16="http://schemas.microsoft.com/office/drawing/2014/main" id="{16CFE30C-29C0-F792-F88C-906170AC1080}"/>
              </a:ext>
            </a:extLst>
          </p:cNvPr>
          <p:cNvPicPr>
            <a:picLocks noChangeAspect="1"/>
          </p:cNvPicPr>
          <p:nvPr/>
        </p:nvPicPr>
        <p:blipFill>
          <a:blip r:embed="rId10"/>
          <a:stretch>
            <a:fillRect/>
          </a:stretch>
        </p:blipFill>
        <p:spPr>
          <a:xfrm>
            <a:off x="3649190" y="2100223"/>
            <a:ext cx="3174481" cy="4320000"/>
          </a:xfrm>
          <a:prstGeom prst="rect">
            <a:avLst/>
          </a:prstGeom>
        </p:spPr>
      </p:pic>
    </p:spTree>
    <p:extLst>
      <p:ext uri="{BB962C8B-B14F-4D97-AF65-F5344CB8AC3E}">
        <p14:creationId xmlns:p14="http://schemas.microsoft.com/office/powerpoint/2010/main" val="40789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750"/>
                            </p:stCondLst>
                            <p:childTnLst>
                              <p:par>
                                <p:cTn id="9" presetID="10" presetClass="entr" presetSubtype="0" fill="hold" nodeType="afterEffect">
                                  <p:stCondLst>
                                    <p:cond delay="225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5500"/>
                            </p:stCondLst>
                            <p:childTnLst>
                              <p:par>
                                <p:cTn id="13" presetID="10" presetClass="entr" presetSubtype="0" fill="hold" nodeType="afterEffect">
                                  <p:stCondLst>
                                    <p:cond delay="22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8250"/>
                            </p:stCondLst>
                            <p:childTnLst>
                              <p:par>
                                <p:cTn id="17" presetID="10" presetClass="entr" presetSubtype="0" fill="hold" nodeType="afterEffect">
                                  <p:stCondLst>
                                    <p:cond delay="225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11000"/>
                            </p:stCondLst>
                            <p:childTnLst>
                              <p:par>
                                <p:cTn id="21" presetID="10" presetClass="entr" presetSubtype="0" fill="hold" nodeType="afterEffect">
                                  <p:stCondLst>
                                    <p:cond delay="225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3750"/>
                            </p:stCondLst>
                            <p:childTnLst>
                              <p:par>
                                <p:cTn id="25" presetID="10" presetClass="entr" presetSubtype="0" fill="hold" nodeType="afterEffect">
                                  <p:stCondLst>
                                    <p:cond delay="225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6763-3B02-EA4A-0704-18FDAE42D89F}"/>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8FCB092-4BA0-CA5E-176C-E4B55F6FEA05}"/>
              </a:ext>
            </a:extLst>
          </p:cNvPr>
          <p:cNvSpPr>
            <a:spLocks noGrp="1"/>
          </p:cNvSpPr>
          <p:nvPr>
            <p:ph type="title"/>
          </p:nvPr>
        </p:nvSpPr>
        <p:spPr>
          <a:xfrm>
            <a:off x="838200" y="5932"/>
            <a:ext cx="10515600" cy="1325563"/>
          </a:xfrm>
        </p:spPr>
        <p:txBody>
          <a:bodyPr/>
          <a:lstStyle/>
          <a:p>
            <a:pPr algn="ctr"/>
            <a:r>
              <a:rPr lang="en-GB" dirty="0">
                <a:solidFill>
                  <a:schemeClr val="accent1"/>
                </a:solidFill>
                <a:latin typeface="Century Gothic" panose="020B0502020202020204" pitchFamily="34" charset="0"/>
              </a:rPr>
              <a:t>Conferences</a:t>
            </a:r>
          </a:p>
        </p:txBody>
      </p:sp>
      <p:cxnSp>
        <p:nvCxnSpPr>
          <p:cNvPr id="13" name="Straight Connector 12">
            <a:extLst>
              <a:ext uri="{FF2B5EF4-FFF2-40B4-BE49-F238E27FC236}">
                <a16:creationId xmlns:a16="http://schemas.microsoft.com/office/drawing/2014/main" id="{1744E510-2CE5-1772-3751-BC37801112DF}"/>
              </a:ext>
            </a:extLst>
          </p:cNvPr>
          <p:cNvCxnSpPr/>
          <p:nvPr/>
        </p:nvCxnSpPr>
        <p:spPr>
          <a:xfrm>
            <a:off x="1596000" y="1331495"/>
            <a:ext cx="9000000" cy="0"/>
          </a:xfrm>
          <a:prstGeom prst="line">
            <a:avLst/>
          </a:prstGeom>
          <a:ln w="25400">
            <a:gradFill>
              <a:gsLst>
                <a:gs pos="0">
                  <a:schemeClr val="bg1"/>
                </a:gs>
                <a:gs pos="50000">
                  <a:schemeClr val="accent1">
                    <a:lumMod val="78000"/>
                    <a:lumOff val="22000"/>
                  </a:schemeClr>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7EAAB69-1EF8-8E4D-4475-346F61E67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31" y="182880"/>
            <a:ext cx="1387923" cy="771068"/>
          </a:xfrm>
          <a:prstGeom prst="rect">
            <a:avLst/>
          </a:prstGeom>
        </p:spPr>
      </p:pic>
      <p:pic>
        <p:nvPicPr>
          <p:cNvPr id="15" name="Picture 14">
            <a:extLst>
              <a:ext uri="{FF2B5EF4-FFF2-40B4-BE49-F238E27FC236}">
                <a16:creationId xmlns:a16="http://schemas.microsoft.com/office/drawing/2014/main" id="{2D6FEEEC-7721-491B-B9AA-5D333EE29C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60683" y="182881"/>
            <a:ext cx="1090885" cy="1148604"/>
          </a:xfrm>
          <a:prstGeom prst="rect">
            <a:avLst/>
          </a:prstGeom>
          <a:noFill/>
          <a:ln>
            <a:noFill/>
          </a:ln>
        </p:spPr>
      </p:pic>
      <p:sp>
        <p:nvSpPr>
          <p:cNvPr id="20" name="TextBox 19">
            <a:extLst>
              <a:ext uri="{FF2B5EF4-FFF2-40B4-BE49-F238E27FC236}">
                <a16:creationId xmlns:a16="http://schemas.microsoft.com/office/drawing/2014/main" id="{CCE00A0C-EF6D-18C7-BAD4-8F557EE2D3A0}"/>
              </a:ext>
            </a:extLst>
          </p:cNvPr>
          <p:cNvSpPr txBox="1"/>
          <p:nvPr/>
        </p:nvSpPr>
        <p:spPr>
          <a:xfrm>
            <a:off x="6964325" y="1499878"/>
            <a:ext cx="5067887" cy="5632311"/>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entury Gothic" panose="020B0502020202020204" pitchFamily="34" charset="0"/>
              </a:rPr>
              <a:t>Annual conferences been running since the start to share best practice and bring the community of experts together</a:t>
            </a:r>
          </a:p>
          <a:p>
            <a:pPr marL="342900" indent="-342900">
              <a:buFont typeface="Arial" panose="020B0604020202020204" pitchFamily="34" charset="0"/>
              <a:buChar char="•"/>
            </a:pPr>
            <a:endParaRPr lang="en-US" dirty="0">
              <a:latin typeface="Century Gothic" panose="020B0502020202020204" pitchFamily="34" charset="0"/>
            </a:endParaRPr>
          </a:p>
          <a:p>
            <a:pPr marL="342900" indent="-342900">
              <a:buFont typeface="Arial" panose="020B0604020202020204" pitchFamily="34" charset="0"/>
              <a:buChar char="•"/>
            </a:pPr>
            <a:r>
              <a:rPr lang="en-US" dirty="0">
                <a:latin typeface="Century Gothic" panose="020B0502020202020204" pitchFamily="34" charset="0"/>
              </a:rPr>
              <a:t>Commander D. Male chaired the first Annual Conference, Sept 20-21, 1965</a:t>
            </a:r>
          </a:p>
          <a:p>
            <a:pPr marL="342900" indent="-342900">
              <a:buFont typeface="Arial" panose="020B0604020202020204" pitchFamily="34" charset="0"/>
              <a:buChar char="•"/>
            </a:pPr>
            <a:r>
              <a:rPr lang="en-US" dirty="0">
                <a:latin typeface="Century Gothic" panose="020B0502020202020204" pitchFamily="34" charset="0"/>
              </a:rPr>
              <a:t>It was held amid the elegance and splendor of the Royal Naval College, Greenwich, situated on the south bank of the Thames on the site of the palace in which Queen Elizabeth the First was born. </a:t>
            </a:r>
          </a:p>
          <a:p>
            <a:pPr marL="342900" indent="-342900">
              <a:buFont typeface="Arial" panose="020B0604020202020204" pitchFamily="34" charset="0"/>
              <a:buChar char="•"/>
            </a:pPr>
            <a:endParaRPr lang="en-US" dirty="0">
              <a:latin typeface="Century Gothic" panose="020B0502020202020204" pitchFamily="34" charset="0"/>
            </a:endParaRPr>
          </a:p>
          <a:p>
            <a:pPr marL="342900" indent="-342900">
              <a:buFont typeface="Arial" panose="020B0604020202020204" pitchFamily="34" charset="0"/>
              <a:buChar char="•"/>
            </a:pPr>
            <a:r>
              <a:rPr lang="en-US" dirty="0">
                <a:latin typeface="Century Gothic" panose="020B0502020202020204" pitchFamily="34" charset="0"/>
              </a:rPr>
              <a:t>This year we celebrated by the water in Liverpool, next year we will be back in London</a:t>
            </a:r>
          </a:p>
          <a:p>
            <a:pPr marL="342900" indent="-342900">
              <a:buFont typeface="Arial" panose="020B0604020202020204" pitchFamily="34" charset="0"/>
              <a:buChar char="•"/>
            </a:pPr>
            <a:endParaRPr lang="en-US" dirty="0">
              <a:latin typeface="Century Gothic" panose="020B0502020202020204" pitchFamily="34" charset="0"/>
            </a:endParaRPr>
          </a:p>
          <a:p>
            <a:pPr marL="342900" indent="-342900">
              <a:buFont typeface="Arial" panose="020B0604020202020204" pitchFamily="34" charset="0"/>
              <a:buChar char="•"/>
            </a:pPr>
            <a:r>
              <a:rPr lang="en-US" dirty="0">
                <a:latin typeface="Century Gothic" panose="020B0502020202020204" pitchFamily="34" charset="0"/>
              </a:rPr>
              <a:t>Conference </a:t>
            </a:r>
            <a:r>
              <a:rPr lang="en-US" dirty="0" err="1">
                <a:latin typeface="Century Gothic" panose="020B0502020202020204" pitchFamily="34" charset="0"/>
              </a:rPr>
              <a:t>Organising</a:t>
            </a:r>
            <a:r>
              <a:rPr lang="en-US" dirty="0">
                <a:latin typeface="Century Gothic" panose="020B0502020202020204" pitchFamily="34" charset="0"/>
              </a:rPr>
              <a:t> Committee</a:t>
            </a:r>
          </a:p>
          <a:p>
            <a:pPr marL="342900" indent="-342900">
              <a:buFont typeface="Arial" panose="020B0604020202020204" pitchFamily="34" charset="0"/>
              <a:buChar char="•"/>
            </a:pPr>
            <a:endParaRPr lang="en-US" dirty="0">
              <a:latin typeface="Century Gothic" panose="020B0502020202020204" pitchFamily="34" charset="0"/>
            </a:endParaRPr>
          </a:p>
          <a:p>
            <a:pPr marL="342900" indent="-342900">
              <a:buFont typeface="Arial" panose="020B0604020202020204" pitchFamily="34" charset="0"/>
              <a:buChar char="•"/>
            </a:pPr>
            <a:endParaRPr lang="en-US" dirty="0">
              <a:latin typeface="Century Gothic" panose="020B0502020202020204" pitchFamily="34" charset="0"/>
            </a:endParaRPr>
          </a:p>
        </p:txBody>
      </p:sp>
      <p:pic>
        <p:nvPicPr>
          <p:cNvPr id="21" name="Picture 20">
            <a:extLst>
              <a:ext uri="{FF2B5EF4-FFF2-40B4-BE49-F238E27FC236}">
                <a16:creationId xmlns:a16="http://schemas.microsoft.com/office/drawing/2014/main" id="{36337134-1B47-AC5B-490A-5FB4005F7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117" y="4014430"/>
            <a:ext cx="3783294" cy="2520000"/>
          </a:xfrm>
          <a:prstGeom prst="rect">
            <a:avLst/>
          </a:prstGeom>
        </p:spPr>
      </p:pic>
      <p:grpSp>
        <p:nvGrpSpPr>
          <p:cNvPr id="31" name="Group 30">
            <a:extLst>
              <a:ext uri="{FF2B5EF4-FFF2-40B4-BE49-F238E27FC236}">
                <a16:creationId xmlns:a16="http://schemas.microsoft.com/office/drawing/2014/main" id="{79324384-87A2-59FD-14D5-395530285DB8}"/>
              </a:ext>
            </a:extLst>
          </p:cNvPr>
          <p:cNvGrpSpPr/>
          <p:nvPr/>
        </p:nvGrpSpPr>
        <p:grpSpPr>
          <a:xfrm>
            <a:off x="7025542" y="2480542"/>
            <a:ext cx="4942341" cy="2563654"/>
            <a:chOff x="6988372" y="2327563"/>
            <a:chExt cx="4942341" cy="2563654"/>
          </a:xfrm>
        </p:grpSpPr>
        <p:sp>
          <p:nvSpPr>
            <p:cNvPr id="30" name="Rectangle 29">
              <a:extLst>
                <a:ext uri="{FF2B5EF4-FFF2-40B4-BE49-F238E27FC236}">
                  <a16:creationId xmlns:a16="http://schemas.microsoft.com/office/drawing/2014/main" id="{2EE104B4-E52F-8791-9425-92E9FD02ECC4}"/>
                </a:ext>
              </a:extLst>
            </p:cNvPr>
            <p:cNvSpPr/>
            <p:nvPr/>
          </p:nvSpPr>
          <p:spPr>
            <a:xfrm>
              <a:off x="6988372" y="2327563"/>
              <a:ext cx="4908988" cy="25636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EA9131E-89BF-2D0D-5B75-45F462B9D664}"/>
                </a:ext>
              </a:extLst>
            </p:cNvPr>
            <p:cNvPicPr>
              <a:picLocks noChangeAspect="1"/>
            </p:cNvPicPr>
            <p:nvPr/>
          </p:nvPicPr>
          <p:blipFill>
            <a:blip r:embed="rId6"/>
            <a:srcRect l="-1655" t="2176" r="24125" b="22310"/>
            <a:stretch/>
          </p:blipFill>
          <p:spPr>
            <a:xfrm>
              <a:off x="7056582" y="2336800"/>
              <a:ext cx="4874131" cy="2554417"/>
            </a:xfrm>
            <a:prstGeom prst="rect">
              <a:avLst/>
            </a:prstGeom>
            <a:ln>
              <a:solidFill>
                <a:schemeClr val="bg1"/>
              </a:solidFill>
            </a:ln>
          </p:spPr>
        </p:pic>
      </p:grpSp>
      <p:pic>
        <p:nvPicPr>
          <p:cNvPr id="2" name="Picture 1" descr="A group of people standing outside a building&#10;&#10;Description automatically generated">
            <a:extLst>
              <a:ext uri="{FF2B5EF4-FFF2-40B4-BE49-F238E27FC236}">
                <a16:creationId xmlns:a16="http://schemas.microsoft.com/office/drawing/2014/main" id="{635E8E2D-965A-16BF-863B-3412251E28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117" y="1489526"/>
            <a:ext cx="3360000" cy="2520000"/>
          </a:xfrm>
          <a:prstGeom prst="rect">
            <a:avLst/>
          </a:prstGeom>
        </p:spPr>
      </p:pic>
      <p:pic>
        <p:nvPicPr>
          <p:cNvPr id="4" name="Picture 3" descr="A group of people in a room&#10;&#10;Description automatically generated">
            <a:extLst>
              <a:ext uri="{FF2B5EF4-FFF2-40B4-BE49-F238E27FC236}">
                <a16:creationId xmlns:a16="http://schemas.microsoft.com/office/drawing/2014/main" id="{3720A6D6-02F3-3454-9533-B4B9635991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2869" y="4014430"/>
            <a:ext cx="3359999" cy="2520000"/>
          </a:xfrm>
          <a:prstGeom prst="rect">
            <a:avLst/>
          </a:prstGeom>
        </p:spPr>
      </p:pic>
      <p:pic>
        <p:nvPicPr>
          <p:cNvPr id="9" name="Picture 8" descr="A building with red lights&#10;&#10;Description automatically generated">
            <a:extLst>
              <a:ext uri="{FF2B5EF4-FFF2-40B4-BE49-F238E27FC236}">
                <a16:creationId xmlns:a16="http://schemas.microsoft.com/office/drawing/2014/main" id="{01A6D814-CB81-8012-C172-6DF7E89134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2868" y="1489526"/>
            <a:ext cx="3360000" cy="2520000"/>
          </a:xfrm>
          <a:prstGeom prst="rect">
            <a:avLst/>
          </a:prstGeom>
        </p:spPr>
      </p:pic>
      <p:pic>
        <p:nvPicPr>
          <p:cNvPr id="23" name="Picture 22" descr="A group of people standing in front of a building&#10;&#10;Description automatically generated">
            <a:extLst>
              <a:ext uri="{FF2B5EF4-FFF2-40B4-BE49-F238E27FC236}">
                <a16:creationId xmlns:a16="http://schemas.microsoft.com/office/drawing/2014/main" id="{51BB2745-EDF2-D710-D517-5B136CA90398}"/>
              </a:ext>
            </a:extLst>
          </p:cNvPr>
          <p:cNvPicPr>
            <a:picLocks noChangeAspect="1"/>
          </p:cNvPicPr>
          <p:nvPr/>
        </p:nvPicPr>
        <p:blipFill>
          <a:blip r:embed="rId10">
            <a:extLst>
              <a:ext uri="{28A0092B-C50C-407E-A947-70E740481C1C}">
                <a14:useLocalDpi xmlns:a14="http://schemas.microsoft.com/office/drawing/2010/main" val="0"/>
              </a:ext>
            </a:extLst>
          </a:blip>
          <a:srcRect l="-192" t="33377" r="1713" b="33409"/>
          <a:stretch/>
        </p:blipFill>
        <p:spPr>
          <a:xfrm>
            <a:off x="203666" y="1492048"/>
            <a:ext cx="6739202" cy="5050968"/>
          </a:xfrm>
          <a:prstGeom prst="rect">
            <a:avLst/>
          </a:prstGeom>
        </p:spPr>
      </p:pic>
      <p:pic>
        <p:nvPicPr>
          <p:cNvPr id="16" name="Picture 15" descr="A group of people sitting at a table with drinks&#10;&#10;Description automatically generated">
            <a:extLst>
              <a:ext uri="{FF2B5EF4-FFF2-40B4-BE49-F238E27FC236}">
                <a16:creationId xmlns:a16="http://schemas.microsoft.com/office/drawing/2014/main" id="{8DF9DABC-BF79-05A9-A9B2-27882ADB0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166" y="1474979"/>
            <a:ext cx="3889040" cy="2916780"/>
          </a:xfrm>
          <a:prstGeom prst="rect">
            <a:avLst/>
          </a:prstGeom>
        </p:spPr>
      </p:pic>
      <p:pic>
        <p:nvPicPr>
          <p:cNvPr id="10" name="Picture 9" descr="Two men standing in front of a building&#10;&#10;Description automatically generated">
            <a:extLst>
              <a:ext uri="{FF2B5EF4-FFF2-40B4-BE49-F238E27FC236}">
                <a16:creationId xmlns:a16="http://schemas.microsoft.com/office/drawing/2014/main" id="{A2487B6A-6AC0-A755-4FFE-BAD10B10AD6F}"/>
              </a:ext>
            </a:extLst>
          </p:cNvPr>
          <p:cNvPicPr>
            <a:picLocks noChangeAspect="1"/>
          </p:cNvPicPr>
          <p:nvPr/>
        </p:nvPicPr>
        <p:blipFill>
          <a:blip r:embed="rId12">
            <a:extLst>
              <a:ext uri="{28A0092B-C50C-407E-A947-70E740481C1C}">
                <a14:useLocalDpi xmlns:a14="http://schemas.microsoft.com/office/drawing/2010/main" val="0"/>
              </a:ext>
            </a:extLst>
          </a:blip>
          <a:srcRect t="1654" r="38102"/>
          <a:stretch/>
        </p:blipFill>
        <p:spPr>
          <a:xfrm>
            <a:off x="212009" y="4369719"/>
            <a:ext cx="1834467" cy="2185982"/>
          </a:xfrm>
          <a:prstGeom prst="rect">
            <a:avLst/>
          </a:prstGeom>
        </p:spPr>
      </p:pic>
      <p:pic>
        <p:nvPicPr>
          <p:cNvPr id="8" name="Picture 7" descr="A group of men posing for a photo&#10;&#10;Description automatically generated">
            <a:extLst>
              <a:ext uri="{FF2B5EF4-FFF2-40B4-BE49-F238E27FC236}">
                <a16:creationId xmlns:a16="http://schemas.microsoft.com/office/drawing/2014/main" id="{3385167C-F0F8-4D08-38E1-6400FC1F03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77202" y="4350566"/>
            <a:ext cx="3946059" cy="2209428"/>
          </a:xfrm>
          <a:prstGeom prst="rect">
            <a:avLst/>
          </a:prstGeom>
        </p:spPr>
      </p:pic>
      <p:pic>
        <p:nvPicPr>
          <p:cNvPr id="19" name="Picture 18" descr="A group of men standing in front of a museum&#10;&#10;Description automatically generated">
            <a:extLst>
              <a:ext uri="{FF2B5EF4-FFF2-40B4-BE49-F238E27FC236}">
                <a16:creationId xmlns:a16="http://schemas.microsoft.com/office/drawing/2014/main" id="{81ED1C81-581D-273F-6E7C-02BDF7F58350}"/>
              </a:ext>
            </a:extLst>
          </p:cNvPr>
          <p:cNvPicPr>
            <a:picLocks noChangeAspect="1"/>
          </p:cNvPicPr>
          <p:nvPr/>
        </p:nvPicPr>
        <p:blipFill>
          <a:blip r:embed="rId14">
            <a:extLst>
              <a:ext uri="{28A0092B-C50C-407E-A947-70E740481C1C}">
                <a14:useLocalDpi xmlns:a14="http://schemas.microsoft.com/office/drawing/2010/main" val="0"/>
              </a:ext>
            </a:extLst>
          </a:blip>
          <a:srcRect t="33940" r="26323" b="32797"/>
          <a:stretch/>
        </p:blipFill>
        <p:spPr>
          <a:xfrm>
            <a:off x="4086184" y="1474979"/>
            <a:ext cx="2866118" cy="2875587"/>
          </a:xfrm>
          <a:prstGeom prst="rect">
            <a:avLst/>
          </a:prstGeom>
        </p:spPr>
      </p:pic>
      <p:pic>
        <p:nvPicPr>
          <p:cNvPr id="6" name="Picture 5" descr="A group of men posing for a photo&#10;&#10;Description automatically generated">
            <a:extLst>
              <a:ext uri="{FF2B5EF4-FFF2-40B4-BE49-F238E27FC236}">
                <a16:creationId xmlns:a16="http://schemas.microsoft.com/office/drawing/2014/main" id="{4C080F6B-1139-957A-C5D7-B3D51D766D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00014" y="4356943"/>
            <a:ext cx="1652288" cy="2203051"/>
          </a:xfrm>
          <a:prstGeom prst="rect">
            <a:avLst/>
          </a:prstGeom>
        </p:spPr>
      </p:pic>
    </p:spTree>
    <p:extLst>
      <p:ext uri="{BB962C8B-B14F-4D97-AF65-F5344CB8AC3E}">
        <p14:creationId xmlns:p14="http://schemas.microsoft.com/office/powerpoint/2010/main" val="223733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8B58B-100F-D71E-B7FE-81C0A69B0BDE}"/>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F1B6B5F-5684-C35F-740F-2EBF5B170C95}"/>
              </a:ext>
            </a:extLst>
          </p:cNvPr>
          <p:cNvSpPr>
            <a:spLocks noGrp="1"/>
          </p:cNvSpPr>
          <p:nvPr>
            <p:ph type="title"/>
          </p:nvPr>
        </p:nvSpPr>
        <p:spPr>
          <a:xfrm>
            <a:off x="838200" y="5932"/>
            <a:ext cx="10515600" cy="1325563"/>
          </a:xfrm>
        </p:spPr>
        <p:txBody>
          <a:bodyPr/>
          <a:lstStyle/>
          <a:p>
            <a:pPr algn="ctr"/>
            <a:r>
              <a:rPr lang="en-GB" dirty="0">
                <a:solidFill>
                  <a:schemeClr val="accent1"/>
                </a:solidFill>
                <a:latin typeface="Century Gothic" panose="020B0502020202020204" pitchFamily="34" charset="0"/>
              </a:rPr>
              <a:t>BSSM’s Evolution</a:t>
            </a:r>
          </a:p>
        </p:txBody>
      </p:sp>
      <p:cxnSp>
        <p:nvCxnSpPr>
          <p:cNvPr id="13" name="Straight Connector 12">
            <a:extLst>
              <a:ext uri="{FF2B5EF4-FFF2-40B4-BE49-F238E27FC236}">
                <a16:creationId xmlns:a16="http://schemas.microsoft.com/office/drawing/2014/main" id="{8EAC4BBC-794E-A874-F047-4E0359B50CF1}"/>
              </a:ext>
            </a:extLst>
          </p:cNvPr>
          <p:cNvCxnSpPr/>
          <p:nvPr/>
        </p:nvCxnSpPr>
        <p:spPr>
          <a:xfrm>
            <a:off x="1596000" y="1331495"/>
            <a:ext cx="9000000" cy="0"/>
          </a:xfrm>
          <a:prstGeom prst="line">
            <a:avLst/>
          </a:prstGeom>
          <a:ln w="25400">
            <a:gradFill>
              <a:gsLst>
                <a:gs pos="0">
                  <a:schemeClr val="bg1"/>
                </a:gs>
                <a:gs pos="50000">
                  <a:schemeClr val="accent1">
                    <a:lumMod val="78000"/>
                    <a:lumOff val="22000"/>
                  </a:schemeClr>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01F9FB2-CC94-19C5-ADC4-0A7FEA895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31" y="182880"/>
            <a:ext cx="1387923" cy="771068"/>
          </a:xfrm>
          <a:prstGeom prst="rect">
            <a:avLst/>
          </a:prstGeom>
        </p:spPr>
      </p:pic>
      <p:pic>
        <p:nvPicPr>
          <p:cNvPr id="15" name="Picture 14">
            <a:extLst>
              <a:ext uri="{FF2B5EF4-FFF2-40B4-BE49-F238E27FC236}">
                <a16:creationId xmlns:a16="http://schemas.microsoft.com/office/drawing/2014/main" id="{4E9FD00A-B19D-279F-8B68-424D93844B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0683" y="182881"/>
            <a:ext cx="1090885" cy="1148604"/>
          </a:xfrm>
          <a:prstGeom prst="rect">
            <a:avLst/>
          </a:prstGeom>
          <a:noFill/>
          <a:ln>
            <a:noFill/>
          </a:ln>
        </p:spPr>
      </p:pic>
      <p:sp>
        <p:nvSpPr>
          <p:cNvPr id="20" name="TextBox 19">
            <a:extLst>
              <a:ext uri="{FF2B5EF4-FFF2-40B4-BE49-F238E27FC236}">
                <a16:creationId xmlns:a16="http://schemas.microsoft.com/office/drawing/2014/main" id="{12A85936-E584-9D67-B1DE-C760229B3800}"/>
              </a:ext>
            </a:extLst>
          </p:cNvPr>
          <p:cNvSpPr txBox="1"/>
          <p:nvPr/>
        </p:nvSpPr>
        <p:spPr>
          <a:xfrm>
            <a:off x="6964325" y="1499878"/>
            <a:ext cx="5067887" cy="4801314"/>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entury Gothic" panose="020B0502020202020204" pitchFamily="34" charset="0"/>
              </a:rPr>
              <a:t>Driven by members </a:t>
            </a:r>
          </a:p>
          <a:p>
            <a:pPr marL="800100" lvl="1" indent="-342900">
              <a:buFont typeface="Arial" panose="020B0604020202020204" pitchFamily="34" charset="0"/>
              <a:buChar char="•"/>
            </a:pPr>
            <a:r>
              <a:rPr lang="en-US" dirty="0">
                <a:latin typeface="Century Gothic" panose="020B0502020202020204" pitchFamily="34" charset="0"/>
              </a:rPr>
              <a:t>Inclusive and open society</a:t>
            </a:r>
          </a:p>
          <a:p>
            <a:pPr marL="800100" lvl="1" indent="-342900">
              <a:buFont typeface="Arial" panose="020B0604020202020204" pitchFamily="34" charset="0"/>
              <a:buChar char="•"/>
            </a:pPr>
            <a:r>
              <a:rPr lang="en-US" dirty="0">
                <a:latin typeface="Century Gothic" panose="020B0502020202020204" pitchFamily="34" charset="0"/>
              </a:rPr>
              <a:t>Supportive of ECRs</a:t>
            </a:r>
          </a:p>
          <a:p>
            <a:pPr marL="800100" lvl="1" indent="-342900">
              <a:buFont typeface="Arial" panose="020B0604020202020204" pitchFamily="34" charset="0"/>
              <a:buChar char="•"/>
            </a:pPr>
            <a:r>
              <a:rPr lang="en-US" dirty="0">
                <a:latin typeface="Century Gothic" panose="020B0502020202020204" pitchFamily="34" charset="0"/>
              </a:rPr>
              <a:t>Wealth and breadth of expertise </a:t>
            </a:r>
          </a:p>
          <a:p>
            <a:pPr marL="342900" indent="-342900">
              <a:buFont typeface="Arial" panose="020B0604020202020204" pitchFamily="34" charset="0"/>
              <a:buChar char="•"/>
            </a:pPr>
            <a:r>
              <a:rPr lang="en-US" dirty="0">
                <a:latin typeface="Century Gothic" panose="020B0502020202020204" pitchFamily="34" charset="0"/>
              </a:rPr>
              <a:t>Driven by technological advancement</a:t>
            </a:r>
          </a:p>
          <a:p>
            <a:pPr marL="800100" lvl="1" indent="-342900">
              <a:buFont typeface="Arial" panose="020B0604020202020204" pitchFamily="34" charset="0"/>
              <a:buChar char="•"/>
            </a:pPr>
            <a:r>
              <a:rPr lang="en-US" dirty="0">
                <a:latin typeface="Century Gothic" panose="020B0502020202020204" pitchFamily="34" charset="0"/>
              </a:rPr>
              <a:t>Measurement techniques</a:t>
            </a:r>
          </a:p>
          <a:p>
            <a:pPr marL="800100" lvl="1" indent="-342900">
              <a:buFont typeface="Arial" panose="020B0604020202020204" pitchFamily="34" charset="0"/>
              <a:buChar char="•"/>
            </a:pPr>
            <a:r>
              <a:rPr lang="en-US" dirty="0">
                <a:latin typeface="Century Gothic" panose="020B0502020202020204" pitchFamily="34" charset="0"/>
              </a:rPr>
              <a:t>Established methods valued and help maintain context and necessary critique for innovation</a:t>
            </a:r>
          </a:p>
          <a:p>
            <a:pPr marL="342900" indent="-342900">
              <a:buFont typeface="Arial" panose="020B0604020202020204" pitchFamily="34" charset="0"/>
              <a:buChar char="•"/>
            </a:pPr>
            <a:r>
              <a:rPr lang="en-US" dirty="0">
                <a:latin typeface="Century Gothic" panose="020B0502020202020204" pitchFamily="34" charset="0"/>
              </a:rPr>
              <a:t>Digital/virtual world fusing with the physical/real world including digital twins as well as data driven approaches </a:t>
            </a:r>
          </a:p>
          <a:p>
            <a:pPr marL="800100" lvl="1" indent="-342900">
              <a:buFont typeface="Arial" panose="020B0604020202020204" pitchFamily="34" charset="0"/>
              <a:buChar char="•"/>
            </a:pPr>
            <a:r>
              <a:rPr lang="en-US" dirty="0">
                <a:latin typeface="Century Gothic" panose="020B0502020202020204" pitchFamily="34" charset="0"/>
              </a:rPr>
              <a:t>Underlining the need for high-quality measurements</a:t>
            </a:r>
          </a:p>
          <a:p>
            <a:pPr marL="800100" lvl="1" indent="-342900">
              <a:buFont typeface="Arial" panose="020B0604020202020204" pitchFamily="34" charset="0"/>
              <a:buChar char="•"/>
            </a:pPr>
            <a:r>
              <a:rPr lang="en-US" dirty="0">
                <a:latin typeface="Century Gothic" panose="020B0502020202020204" pitchFamily="34" charset="0"/>
              </a:rPr>
              <a:t>Smarter testing, considerate of wider factors in engineering and scientific practice e.g. environmental</a:t>
            </a:r>
          </a:p>
        </p:txBody>
      </p:sp>
      <p:pic>
        <p:nvPicPr>
          <p:cNvPr id="9" name="Picture 8" descr="A group of people holding papers&#10;&#10;Description automatically generated">
            <a:extLst>
              <a:ext uri="{FF2B5EF4-FFF2-40B4-BE49-F238E27FC236}">
                <a16:creationId xmlns:a16="http://schemas.microsoft.com/office/drawing/2014/main" id="{9C3C4ACC-2C78-2F8A-2E3B-D70E9A550DD7}"/>
              </a:ext>
            </a:extLst>
          </p:cNvPr>
          <p:cNvPicPr>
            <a:picLocks noChangeAspect="1"/>
          </p:cNvPicPr>
          <p:nvPr/>
        </p:nvPicPr>
        <p:blipFill>
          <a:blip r:embed="rId4">
            <a:extLst>
              <a:ext uri="{28A0092B-C50C-407E-A947-70E740481C1C}">
                <a14:useLocalDpi xmlns:a14="http://schemas.microsoft.com/office/drawing/2010/main" val="0"/>
              </a:ext>
            </a:extLst>
          </a:blip>
          <a:srcRect l="-285" t="3668" r="6888" b="15303"/>
          <a:stretch/>
        </p:blipFill>
        <p:spPr>
          <a:xfrm>
            <a:off x="4057564" y="4797504"/>
            <a:ext cx="2958818" cy="1925238"/>
          </a:xfrm>
          <a:prstGeom prst="rect">
            <a:avLst/>
          </a:prstGeom>
        </p:spPr>
      </p:pic>
      <p:pic>
        <p:nvPicPr>
          <p:cNvPr id="4" name="Picture 3" descr="A group of people sitting at tables in a restaurant&#10;&#10;Description automatically generated">
            <a:extLst>
              <a:ext uri="{FF2B5EF4-FFF2-40B4-BE49-F238E27FC236}">
                <a16:creationId xmlns:a16="http://schemas.microsoft.com/office/drawing/2014/main" id="{6B3DB6B5-D2C2-0890-AFF9-81EC52695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40" y="5056765"/>
            <a:ext cx="2221302" cy="1665977"/>
          </a:xfrm>
          <a:prstGeom prst="rect">
            <a:avLst/>
          </a:prstGeom>
        </p:spPr>
      </p:pic>
      <p:pic>
        <p:nvPicPr>
          <p:cNvPr id="5" name="Picture 4">
            <a:extLst>
              <a:ext uri="{FF2B5EF4-FFF2-40B4-BE49-F238E27FC236}">
                <a16:creationId xmlns:a16="http://schemas.microsoft.com/office/drawing/2014/main" id="{EA442D21-12B7-6B4C-8894-851BEAE8BD8E}"/>
              </a:ext>
            </a:extLst>
          </p:cNvPr>
          <p:cNvPicPr>
            <a:picLocks noChangeAspect="1"/>
          </p:cNvPicPr>
          <p:nvPr/>
        </p:nvPicPr>
        <p:blipFill>
          <a:blip r:embed="rId6">
            <a:extLst>
              <a:ext uri="{28A0092B-C50C-407E-A947-70E740481C1C}">
                <a14:useLocalDpi xmlns:a14="http://schemas.microsoft.com/office/drawing/2010/main" val="0"/>
              </a:ext>
            </a:extLst>
          </a:blip>
          <a:srcRect l="31391" t="15012" r="8984"/>
          <a:stretch/>
        </p:blipFill>
        <p:spPr>
          <a:xfrm>
            <a:off x="2510953" y="4797504"/>
            <a:ext cx="1825779" cy="1925238"/>
          </a:xfrm>
          <a:prstGeom prst="rect">
            <a:avLst/>
          </a:prstGeom>
        </p:spPr>
      </p:pic>
      <p:pic>
        <p:nvPicPr>
          <p:cNvPr id="8" name="Picture 7">
            <a:extLst>
              <a:ext uri="{FF2B5EF4-FFF2-40B4-BE49-F238E27FC236}">
                <a16:creationId xmlns:a16="http://schemas.microsoft.com/office/drawing/2014/main" id="{BAF802C2-D023-C5A1-1034-66A4E5010D0C}"/>
              </a:ext>
            </a:extLst>
          </p:cNvPr>
          <p:cNvPicPr>
            <a:picLocks noChangeAspect="1"/>
          </p:cNvPicPr>
          <p:nvPr/>
        </p:nvPicPr>
        <p:blipFill>
          <a:blip r:embed="rId7">
            <a:extLst>
              <a:ext uri="{28A0092B-C50C-407E-A947-70E740481C1C}">
                <a14:useLocalDpi xmlns:a14="http://schemas.microsoft.com/office/drawing/2010/main" val="0"/>
              </a:ext>
            </a:extLst>
          </a:blip>
          <a:srcRect t="21865"/>
          <a:stretch/>
        </p:blipFill>
        <p:spPr>
          <a:xfrm>
            <a:off x="3182994" y="1543606"/>
            <a:ext cx="3833388" cy="1883300"/>
          </a:xfrm>
          <a:prstGeom prst="rect">
            <a:avLst/>
          </a:prstGeom>
        </p:spPr>
      </p:pic>
      <p:pic>
        <p:nvPicPr>
          <p:cNvPr id="11" name="Picture 10" descr="A person standing at a podium&#10;&#10;Description automatically generated">
            <a:extLst>
              <a:ext uri="{FF2B5EF4-FFF2-40B4-BE49-F238E27FC236}">
                <a16:creationId xmlns:a16="http://schemas.microsoft.com/office/drawing/2014/main" id="{351D8C95-1125-CA44-43C1-BDE1A361A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9398" y="3042224"/>
            <a:ext cx="1524292" cy="2032389"/>
          </a:xfrm>
          <a:prstGeom prst="rect">
            <a:avLst/>
          </a:prstGeom>
        </p:spPr>
      </p:pic>
      <p:pic>
        <p:nvPicPr>
          <p:cNvPr id="3" name="Picture 2" descr="A group of people sitting at a long table&#10;&#10;Description automatically generated">
            <a:extLst>
              <a:ext uri="{FF2B5EF4-FFF2-40B4-BE49-F238E27FC236}">
                <a16:creationId xmlns:a16="http://schemas.microsoft.com/office/drawing/2014/main" id="{CE119695-70DC-2809-834B-829949D0EB6E}"/>
              </a:ext>
            </a:extLst>
          </p:cNvPr>
          <p:cNvPicPr>
            <a:picLocks noChangeAspect="1"/>
          </p:cNvPicPr>
          <p:nvPr/>
        </p:nvPicPr>
        <p:blipFill>
          <a:blip r:embed="rId9">
            <a:extLst>
              <a:ext uri="{28A0092B-C50C-407E-A947-70E740481C1C}">
                <a14:useLocalDpi xmlns:a14="http://schemas.microsoft.com/office/drawing/2010/main" val="0"/>
              </a:ext>
            </a:extLst>
          </a:blip>
          <a:srcRect t="22568" r="8360"/>
          <a:stretch/>
        </p:blipFill>
        <p:spPr>
          <a:xfrm>
            <a:off x="3572130" y="3429000"/>
            <a:ext cx="3444252" cy="1637003"/>
          </a:xfrm>
          <a:prstGeom prst="rect">
            <a:avLst/>
          </a:prstGeom>
        </p:spPr>
      </p:pic>
      <p:pic>
        <p:nvPicPr>
          <p:cNvPr id="6" name="Picture 5">
            <a:extLst>
              <a:ext uri="{FF2B5EF4-FFF2-40B4-BE49-F238E27FC236}">
                <a16:creationId xmlns:a16="http://schemas.microsoft.com/office/drawing/2014/main" id="{B793088D-0B0B-8256-61E6-2732CE6939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640" y="3223023"/>
            <a:ext cx="2005074" cy="1860824"/>
          </a:xfrm>
          <a:prstGeom prst="rect">
            <a:avLst/>
          </a:prstGeom>
        </p:spPr>
      </p:pic>
      <p:pic>
        <p:nvPicPr>
          <p:cNvPr id="10" name="Picture 9">
            <a:extLst>
              <a:ext uri="{FF2B5EF4-FFF2-40B4-BE49-F238E27FC236}">
                <a16:creationId xmlns:a16="http://schemas.microsoft.com/office/drawing/2014/main" id="{FC89146E-29CB-8AEC-CB68-C82271AA09EA}"/>
              </a:ext>
            </a:extLst>
          </p:cNvPr>
          <p:cNvPicPr>
            <a:picLocks noChangeAspect="1"/>
          </p:cNvPicPr>
          <p:nvPr/>
        </p:nvPicPr>
        <p:blipFill>
          <a:blip r:embed="rId11">
            <a:extLst>
              <a:ext uri="{28A0092B-C50C-407E-A947-70E740481C1C}">
                <a14:useLocalDpi xmlns:a14="http://schemas.microsoft.com/office/drawing/2010/main" val="0"/>
              </a:ext>
            </a:extLst>
          </a:blip>
          <a:srcRect t="13634"/>
          <a:stretch/>
        </p:blipFill>
        <p:spPr>
          <a:xfrm>
            <a:off x="294640" y="1543606"/>
            <a:ext cx="3220805" cy="1852838"/>
          </a:xfrm>
          <a:prstGeom prst="rect">
            <a:avLst/>
          </a:prstGeom>
        </p:spPr>
      </p:pic>
    </p:spTree>
    <p:extLst>
      <p:ext uri="{BB962C8B-B14F-4D97-AF65-F5344CB8AC3E}">
        <p14:creationId xmlns:p14="http://schemas.microsoft.com/office/powerpoint/2010/main" val="2891909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8917-88C5-7AEE-F5D1-3A3DCF594880}"/>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A29C60D6-CF52-6D5B-1A45-EAA8F744B493}"/>
              </a:ext>
            </a:extLst>
          </p:cNvPr>
          <p:cNvSpPr>
            <a:spLocks noGrp="1"/>
          </p:cNvSpPr>
          <p:nvPr>
            <p:ph type="title"/>
          </p:nvPr>
        </p:nvSpPr>
        <p:spPr>
          <a:xfrm>
            <a:off x="838200" y="5932"/>
            <a:ext cx="10515600" cy="1325563"/>
          </a:xfrm>
        </p:spPr>
        <p:txBody>
          <a:bodyPr/>
          <a:lstStyle/>
          <a:p>
            <a:pPr algn="ctr"/>
            <a:r>
              <a:rPr lang="en-GB" dirty="0">
                <a:solidFill>
                  <a:schemeClr val="accent1"/>
                </a:solidFill>
                <a:latin typeface="Century Gothic" panose="020B0502020202020204" pitchFamily="34" charset="0"/>
              </a:rPr>
              <a:t>60</a:t>
            </a:r>
            <a:r>
              <a:rPr lang="en-GB" baseline="30000" dirty="0">
                <a:solidFill>
                  <a:schemeClr val="accent1"/>
                </a:solidFill>
                <a:latin typeface="Century Gothic" panose="020B0502020202020204" pitchFamily="34" charset="0"/>
              </a:rPr>
              <a:t>th</a:t>
            </a:r>
            <a:r>
              <a:rPr lang="en-GB" dirty="0">
                <a:solidFill>
                  <a:schemeClr val="accent1"/>
                </a:solidFill>
                <a:latin typeface="Century Gothic" panose="020B0502020202020204" pitchFamily="34" charset="0"/>
              </a:rPr>
              <a:t> Anniversary Showcase</a:t>
            </a:r>
          </a:p>
        </p:txBody>
      </p:sp>
      <p:cxnSp>
        <p:nvCxnSpPr>
          <p:cNvPr id="13" name="Straight Connector 12">
            <a:extLst>
              <a:ext uri="{FF2B5EF4-FFF2-40B4-BE49-F238E27FC236}">
                <a16:creationId xmlns:a16="http://schemas.microsoft.com/office/drawing/2014/main" id="{698B884B-3CF6-CC37-5484-173681906059}"/>
              </a:ext>
            </a:extLst>
          </p:cNvPr>
          <p:cNvCxnSpPr/>
          <p:nvPr/>
        </p:nvCxnSpPr>
        <p:spPr>
          <a:xfrm>
            <a:off x="1596000" y="1331495"/>
            <a:ext cx="9000000" cy="0"/>
          </a:xfrm>
          <a:prstGeom prst="line">
            <a:avLst/>
          </a:prstGeom>
          <a:ln w="25400">
            <a:gradFill>
              <a:gsLst>
                <a:gs pos="0">
                  <a:schemeClr val="bg1"/>
                </a:gs>
                <a:gs pos="50000">
                  <a:schemeClr val="accent1">
                    <a:lumMod val="78000"/>
                    <a:lumOff val="22000"/>
                  </a:schemeClr>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3EA2D53-4851-940E-3CFD-91950335F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31" y="182880"/>
            <a:ext cx="1387923" cy="771068"/>
          </a:xfrm>
          <a:prstGeom prst="rect">
            <a:avLst/>
          </a:prstGeom>
        </p:spPr>
      </p:pic>
      <p:sp>
        <p:nvSpPr>
          <p:cNvPr id="20" name="TextBox 19">
            <a:extLst>
              <a:ext uri="{FF2B5EF4-FFF2-40B4-BE49-F238E27FC236}">
                <a16:creationId xmlns:a16="http://schemas.microsoft.com/office/drawing/2014/main" id="{CB8E518B-64CF-7F6B-0598-7513D1A77269}"/>
              </a:ext>
            </a:extLst>
          </p:cNvPr>
          <p:cNvSpPr txBox="1"/>
          <p:nvPr/>
        </p:nvSpPr>
        <p:spPr>
          <a:xfrm>
            <a:off x="1028113" y="1479595"/>
            <a:ext cx="5067887" cy="5078313"/>
          </a:xfrm>
          <a:prstGeom prst="rect">
            <a:avLst/>
          </a:prstGeom>
          <a:noFill/>
        </p:spPr>
        <p:txBody>
          <a:bodyPr wrap="square" rtlCol="0">
            <a:spAutoFit/>
          </a:bodyPr>
          <a:lstStyle/>
          <a:p>
            <a:pPr marL="342900" indent="-342900">
              <a:buFont typeface="Arial" panose="020B0604020202020204" pitchFamily="34" charset="0"/>
              <a:buChar char="•"/>
            </a:pPr>
            <a:r>
              <a:rPr lang="en-US" b="1" dirty="0">
                <a:latin typeface="Century Gothic" panose="020B0502020202020204" pitchFamily="34" charset="0"/>
              </a:rPr>
              <a:t>Challenges of Strain Measurements in Industry</a:t>
            </a:r>
          </a:p>
          <a:p>
            <a:r>
              <a:rPr lang="en-US" dirty="0">
                <a:latin typeface="Century Gothic" panose="020B0502020202020204" pitchFamily="34" charset="0"/>
              </a:rPr>
              <a:t>	P. Richardson &amp; L. Harris (Airbus) </a:t>
            </a:r>
          </a:p>
          <a:p>
            <a:pPr marL="342900" indent="-342900">
              <a:buFont typeface="Arial" panose="020B0604020202020204" pitchFamily="34" charset="0"/>
              <a:buChar char="•"/>
            </a:pPr>
            <a:r>
              <a:rPr lang="en-US" b="1" dirty="0">
                <a:latin typeface="Century Gothic" panose="020B0502020202020204" pitchFamily="34" charset="0"/>
              </a:rPr>
              <a:t>X-Ray Tomography</a:t>
            </a:r>
          </a:p>
          <a:p>
            <a:r>
              <a:rPr lang="en-US" dirty="0">
                <a:latin typeface="Century Gothic" panose="020B0502020202020204" pitchFamily="34" charset="0"/>
              </a:rPr>
              <a:t>	I. Sinclair (Southampton)</a:t>
            </a:r>
          </a:p>
          <a:p>
            <a:pPr marL="342900" indent="-342900">
              <a:buFont typeface="Arial" panose="020B0604020202020204" pitchFamily="34" charset="0"/>
              <a:buChar char="•"/>
            </a:pPr>
            <a:r>
              <a:rPr lang="en-US" b="1" dirty="0">
                <a:latin typeface="Century Gothic" panose="020B0502020202020204" pitchFamily="34" charset="0"/>
              </a:rPr>
              <a:t>Digital Image Correlation</a:t>
            </a:r>
          </a:p>
          <a:p>
            <a:r>
              <a:rPr lang="en-US" dirty="0">
                <a:latin typeface="Century Gothic" panose="020B0502020202020204" pitchFamily="34" charset="0"/>
              </a:rPr>
              <a:t>	P. Lava (</a:t>
            </a:r>
            <a:r>
              <a:rPr lang="en-US" dirty="0" err="1">
                <a:latin typeface="Century Gothic" panose="020B0502020202020204" pitchFamily="34" charset="0"/>
              </a:rPr>
              <a:t>MatchID</a:t>
            </a:r>
            <a:r>
              <a:rPr lang="en-US" dirty="0">
                <a:latin typeface="Century Gothic" panose="020B0502020202020204" pitchFamily="34" charset="0"/>
              </a:rPr>
              <a:t>)</a:t>
            </a:r>
          </a:p>
          <a:p>
            <a:pPr marL="342900" indent="-342900">
              <a:buFont typeface="Arial" panose="020B0604020202020204" pitchFamily="34" charset="0"/>
              <a:buChar char="•"/>
            </a:pPr>
            <a:r>
              <a:rPr lang="en-US" b="1" dirty="0">
                <a:latin typeface="Century Gothic" panose="020B0502020202020204" pitchFamily="34" charset="0"/>
              </a:rPr>
              <a:t>Thermoelastic Stress Analysis</a:t>
            </a:r>
          </a:p>
          <a:p>
            <a:r>
              <a:rPr lang="en-US" dirty="0">
                <a:latin typeface="Century Gothic" panose="020B0502020202020204" pitchFamily="34" charset="0"/>
              </a:rPr>
              <a:t>	J. Barton (Bristol)</a:t>
            </a:r>
          </a:p>
          <a:p>
            <a:pPr marL="342900" indent="-342900">
              <a:buFont typeface="Arial" panose="020B0604020202020204" pitchFamily="34" charset="0"/>
              <a:buChar char="•"/>
            </a:pPr>
            <a:r>
              <a:rPr lang="en-US" b="1" dirty="0">
                <a:latin typeface="Century Gothic" panose="020B0502020202020204" pitchFamily="34" charset="0"/>
              </a:rPr>
              <a:t>Photoelasticity</a:t>
            </a:r>
          </a:p>
          <a:p>
            <a:r>
              <a:rPr lang="en-US" dirty="0">
                <a:latin typeface="Century Gothic" panose="020B0502020202020204" pitchFamily="34" charset="0"/>
              </a:rPr>
              <a:t>	R. Thomlinson &amp; W. Fraser (Sheffield)</a:t>
            </a:r>
          </a:p>
          <a:p>
            <a:pPr marL="342900" indent="-342900">
              <a:buFont typeface="Arial" panose="020B0604020202020204" pitchFamily="34" charset="0"/>
              <a:buChar char="•"/>
            </a:pPr>
            <a:r>
              <a:rPr lang="en-US" b="1" dirty="0">
                <a:latin typeface="Century Gothic" panose="020B0502020202020204" pitchFamily="34" charset="0"/>
              </a:rPr>
              <a:t>Strain Gauges</a:t>
            </a:r>
          </a:p>
          <a:p>
            <a:r>
              <a:rPr lang="en-US" dirty="0">
                <a:latin typeface="Century Gothic" panose="020B0502020202020204" pitchFamily="34" charset="0"/>
              </a:rPr>
              <a:t>	Ian Jones (</a:t>
            </a:r>
            <a:r>
              <a:rPr lang="en-US" dirty="0" err="1">
                <a:latin typeface="Century Gothic" panose="020B0502020202020204" pitchFamily="34" charset="0"/>
              </a:rPr>
              <a:t>CerCo</a:t>
            </a:r>
            <a:r>
              <a:rPr lang="en-US" dirty="0">
                <a:latin typeface="Century Gothic" panose="020B0502020202020204" pitchFamily="34" charset="0"/>
              </a:rPr>
              <a:t> Chair)</a:t>
            </a:r>
          </a:p>
          <a:p>
            <a:pPr marL="342900" indent="-342900">
              <a:buFont typeface="Arial" panose="020B0604020202020204" pitchFamily="34" charset="0"/>
              <a:buChar char="•"/>
            </a:pPr>
            <a:r>
              <a:rPr lang="en-US" b="1" dirty="0">
                <a:latin typeface="Century Gothic" panose="020B0502020202020204" pitchFamily="34" charset="0"/>
              </a:rPr>
              <a:t>Virtual Fields</a:t>
            </a:r>
          </a:p>
          <a:p>
            <a:r>
              <a:rPr lang="en-US" dirty="0">
                <a:latin typeface="Century Gothic" panose="020B0502020202020204" pitchFamily="34" charset="0"/>
              </a:rPr>
              <a:t>	Fabrice Pierron (</a:t>
            </a:r>
            <a:r>
              <a:rPr lang="en-US" dirty="0" err="1">
                <a:latin typeface="Century Gothic" panose="020B0502020202020204" pitchFamily="34" charset="0"/>
              </a:rPr>
              <a:t>MatchID</a:t>
            </a:r>
            <a:r>
              <a:rPr lang="en-US" dirty="0">
                <a:latin typeface="Century Gothic" panose="020B0502020202020204" pitchFamily="34" charset="0"/>
              </a:rPr>
              <a:t>)</a:t>
            </a:r>
          </a:p>
          <a:p>
            <a:pPr marL="342900" indent="-342900">
              <a:buFont typeface="Arial" panose="020B0604020202020204" pitchFamily="34" charset="0"/>
              <a:buChar char="•"/>
            </a:pPr>
            <a:endParaRPr lang="en-US" dirty="0">
              <a:latin typeface="Century Gothic" panose="020B0502020202020204" pitchFamily="34" charset="0"/>
            </a:endParaRPr>
          </a:p>
          <a:p>
            <a:pPr marL="342900" indent="-342900">
              <a:buFont typeface="Arial" panose="020B0604020202020204" pitchFamily="34" charset="0"/>
              <a:buChar char="•"/>
            </a:pPr>
            <a:r>
              <a:rPr lang="en-US" b="1" dirty="0">
                <a:latin typeface="Century Gothic" panose="020B0502020202020204" pitchFamily="34" charset="0"/>
              </a:rPr>
              <a:t>Tour Sessions</a:t>
            </a:r>
            <a:r>
              <a:rPr lang="en-US" dirty="0">
                <a:latin typeface="Century Gothic" panose="020B0502020202020204" pitchFamily="34" charset="0"/>
              </a:rPr>
              <a:t> and </a:t>
            </a:r>
            <a:r>
              <a:rPr lang="en-US" b="1" dirty="0">
                <a:latin typeface="Century Gothic" panose="020B0502020202020204" pitchFamily="34" charset="0"/>
              </a:rPr>
              <a:t>Exhibition</a:t>
            </a:r>
            <a:r>
              <a:rPr lang="en-US" dirty="0">
                <a:latin typeface="Century Gothic" panose="020B0502020202020204" pitchFamily="34" charset="0"/>
              </a:rPr>
              <a:t> throughout the day</a:t>
            </a:r>
          </a:p>
        </p:txBody>
      </p:sp>
      <p:pic>
        <p:nvPicPr>
          <p:cNvPr id="3" name="Picture 2">
            <a:extLst>
              <a:ext uri="{FF2B5EF4-FFF2-40B4-BE49-F238E27FC236}">
                <a16:creationId xmlns:a16="http://schemas.microsoft.com/office/drawing/2014/main" id="{A4DD5FB9-EC2C-9404-818F-31EF50F91A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79594"/>
            <a:ext cx="4843233" cy="5099488"/>
          </a:xfrm>
          <a:prstGeom prst="rect">
            <a:avLst/>
          </a:prstGeom>
          <a:noFill/>
          <a:ln>
            <a:noFill/>
          </a:ln>
        </p:spPr>
      </p:pic>
    </p:spTree>
    <p:extLst>
      <p:ext uri="{BB962C8B-B14F-4D97-AF65-F5344CB8AC3E}">
        <p14:creationId xmlns:p14="http://schemas.microsoft.com/office/powerpoint/2010/main" val="1185622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595</Words>
  <Application>Microsoft Office PowerPoint</Application>
  <PresentationFormat>Widescreen</PresentationFormat>
  <Paragraphs>89</Paragraphs>
  <Slides>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Century Gothic</vt:lpstr>
      <vt:lpstr>Office Theme</vt:lpstr>
      <vt:lpstr>Welcome and Celebrating 60 Years of the BSSM</vt:lpstr>
      <vt:lpstr>What happened in 1964?</vt:lpstr>
      <vt:lpstr>BSSM’s Journal - Strain</vt:lpstr>
      <vt:lpstr>BSSM’s Mission</vt:lpstr>
      <vt:lpstr>Committee and Structure</vt:lpstr>
      <vt:lpstr>Advancement of Techniques</vt:lpstr>
      <vt:lpstr>Conferences</vt:lpstr>
      <vt:lpstr>BSSM’s Evolution</vt:lpstr>
      <vt:lpstr>60th Anniversary Showcase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and modelling the dynamic behaviour of structural and biological materials</dc:title>
  <dc:creator>Arora, Hari</dc:creator>
  <cp:lastModifiedBy>Biana Gale</cp:lastModifiedBy>
  <cp:revision>6</cp:revision>
  <cp:lastPrinted>1601-01-01T00:00:00Z</cp:lastPrinted>
  <dcterms:created xsi:type="dcterms:W3CDTF">1601-01-01T00:00:00Z</dcterms:created>
  <dcterms:modified xsi:type="dcterms:W3CDTF">2024-11-16T13:33:27Z</dcterms:modified>
</cp:coreProperties>
</file>